
<file path=[Content_Types].xml><?xml version="1.0" encoding="utf-8"?>
<Types xmlns="http://schemas.openxmlformats.org/package/2006/content-types">
  <Override PartName="/ppt/notesSlides/notesSlide24.xml" ContentType="application/vnd.openxmlformats-officedocument.presentationml.notesSlide+xml"/>
  <Default Extension="rels" ContentType="application/vnd.openxmlformats-package.relationships+xml"/>
  <Override PartName="/ppt/slides/slide14.xml" ContentType="application/vnd.openxmlformats-officedocument.presentationml.slide+xml"/>
  <Override PartName="/ppt/slideMasters/slideMaster2.xml" ContentType="application/vnd.openxmlformats-officedocument.presentationml.slideMaster+xml"/>
  <Override PartName="/ppt/notesSlides/notesSlide16.xml" ContentType="application/vnd.openxmlformats-officedocument.presentationml.notesSlide+xml"/>
  <Default Extension="xml" ContentType="application/xml"/>
  <Override PartName="/ppt/tableStyles.xml" ContentType="application/vnd.openxmlformats-officedocument.presentationml.tableStyles+xml"/>
  <Override PartName="/ppt/notesSlides/notesSlide31.xml" ContentType="application/vnd.openxmlformats-officedocument.presentationml.notesSlide+xml"/>
  <Override PartName="/ppt/notesSlides/notesSlide1.xml" ContentType="application/vnd.openxmlformats-officedocument.presentationml.notesSlide+xml"/>
  <Override PartName="/ppt/slides/slide28.xml" ContentType="application/vnd.openxmlformats-officedocument.presentationml.slide+xml"/>
  <Override PartName="/ppt/slides/slide21.xml" ContentType="application/vnd.openxmlformats-officedocument.presentationml.slide+xml"/>
  <Override PartName="/ppt/slides/slide37.xml" ContentType="application/vnd.openxmlformats-officedocument.presentationml.slide+xml"/>
  <Override PartName="/ppt/notesSlides/notesSlide23.xml" ContentType="application/vnd.openxmlformats-officedocument.presentationml.notesSlide+xml"/>
  <Override PartName="/ppt/slides/slide5.xml" ContentType="application/vnd.openxmlformats-officedocument.presentationml.slide+xml"/>
  <Override PartName="/ppt/notesSlides/notesSlide9.xml" ContentType="application/vnd.openxmlformats-officedocument.presentationml.notesSlide+xml"/>
  <Override PartName="/ppt/slideLayouts/slideLayout5.xml" ContentType="application/vnd.openxmlformats-officedocument.presentationml.slideLayout+xml"/>
  <Override PartName="/ppt/slides/slide30.xml" ContentType="application/vnd.openxmlformats-officedocument.presentationml.slide+xml"/>
  <Override PartName="/ppt/slides/slide13.xml" ContentType="application/vnd.openxmlformats-officedocument.presentationml.slide+xml"/>
  <Override PartName="/ppt/slideMasters/slideMaster1.xml" ContentType="application/vnd.openxmlformats-officedocument.presentationml.slideMaster+xml"/>
  <Override PartName="/ppt/notesSlides/notesSlide15.xml" ContentType="application/vnd.openxmlformats-officedocument.presentationml.notesSlide+xml"/>
  <Override PartName="/docProps/core.xml" ContentType="application/vnd.openxmlformats-package.core-properties+xml"/>
  <Override PartName="/ppt/notesSlides/notesSlide7.xml" ContentType="application/vnd.openxmlformats-officedocument.presentationml.notesSlide+xml"/>
  <Override PartName="/ppt/notesSlides/notesSlide30.xml" ContentType="application/vnd.openxmlformats-officedocument.presentationml.notesSlide+xml"/>
  <Override PartName="/ppt/handoutMasters/handoutMaster1.xml" ContentType="application/vnd.openxmlformats-officedocument.presentationml.handoutMaster+xml"/>
  <Override PartName="/ppt/slides/slide27.xml" ContentType="application/vnd.openxmlformats-officedocument.presentationml.slide+xml"/>
  <Override PartName="/ppt/notesSlides/notesSlide29.xml" ContentType="application/vnd.openxmlformats-officedocument.presentationml.notesSlide+xml"/>
  <Override PartName="/ppt/slides/slide20.xml" ContentType="application/vnd.openxmlformats-officedocument.presentationml.slide+xml"/>
  <Override PartName="/ppt/slides/slide36.xml" ContentType="application/vnd.openxmlformats-officedocument.presentationml.slide+xml"/>
  <Override PartName="/ppt/notesSlides/notesSlide22.xml" ContentType="application/vnd.openxmlformats-officedocument.presentationml.notesSlide+xml"/>
  <Override PartName="/ppt/slides/slide4.xml" ContentType="application/vnd.openxmlformats-officedocument.presentationml.slide+xml"/>
  <Override PartName="/ppt/slides/slide19.xml" ContentType="application/vnd.openxmlformats-officedocument.presentationml.slide+xml"/>
  <Override PartName="/ppt/notesSlides/notesSlide8.xml" ContentType="application/vnd.openxmlformats-officedocument.presentationml.notesSlide+xml"/>
  <Default Extension="png" ContentType="image/png"/>
  <Override PartName="/ppt/slideLayouts/slideLayout4.xml" ContentType="application/vnd.openxmlformats-officedocument.presentationml.slideLayout+xml"/>
  <Override PartName="/ppt/slides/slide12.xml" ContentType="application/vnd.openxmlformats-officedocument.presentationml.slide+xml"/>
  <Override PartName="/ppt/notesSlides/notesSlide14.xml" ContentType="application/vnd.openxmlformats-officedocument.presentationml.notesSlide+xml"/>
  <Override PartName="/ppt/notesSlides/notesSlide6.xml" ContentType="application/vnd.openxmlformats-officedocument.presentationml.notesSlide+xml"/>
  <Override PartName="/ppt/presProps.xml" ContentType="application/vnd.openxmlformats-officedocument.presentationml.presProps+xml"/>
  <Override PartName="/ppt/slides/slide26.xml" ContentType="application/vnd.openxmlformats-officedocument.presentationml.slide+xml"/>
  <Override PartName="/ppt/slideLayouts/slideLayout14.xml" ContentType="application/vnd.openxmlformats-officedocument.presentationml.slideLayout+xml"/>
  <Override PartName="/ppt/notesSlides/notesSlide28.xml" ContentType="application/vnd.openxmlformats-officedocument.presentationml.notesSlide+xml"/>
  <Override PartName="/ppt/slides/slide35.xml" ContentType="application/vnd.openxmlformats-officedocument.presentationml.slide+xml"/>
  <Override PartName="/ppt/notesSlides/notesSlide21.xml" ContentType="application/vnd.openxmlformats-officedocument.presentationml.notesSlide+xml"/>
  <Override PartName="/ppt/slides/slide3.xml" ContentType="application/vnd.openxmlformats-officedocument.presentationml.slide+xml"/>
  <Override PartName="/ppt/slides/slide18.xml" ContentType="application/vnd.openxmlformats-officedocument.presentationml.slide+xml"/>
  <Override PartName="/ppt/slideLayouts/slideLayout3.xml" ContentType="application/vnd.openxmlformats-officedocument.presentationml.slideLayout+xml"/>
  <Override PartName="/ppt/slides/slide11.xml" ContentType="application/vnd.openxmlformats-officedocument.presentationml.slide+xml"/>
  <Override PartName="/ppt/notesSlides/notesSlide13.xml" ContentType="application/vnd.openxmlformats-officedocument.presentationml.notesSlide+xml"/>
  <Override PartName="/ppt/notesSlides/notesSlide5.xml" ContentType="application/vnd.openxmlformats-officedocument.presentationml.notesSlide+xml"/>
  <Override PartName="/ppt/theme/theme4.xml" ContentType="application/vnd.openxmlformats-officedocument.theme+xml"/>
  <Override PartName="/ppt/slideLayouts/slideLayout13.xml" ContentType="application/vnd.openxmlformats-officedocument.presentationml.slideLayout+xml"/>
  <Override PartName="/ppt/slides/slide25.xml" ContentType="application/vnd.openxmlformats-officedocument.presentationml.slide+xml"/>
  <Override PartName="/ppt/notesSlides/notesSlide27.xml" ContentType="application/vnd.openxmlformats-officedocument.presentationml.notesSlide+xml"/>
  <Override PartName="/ppt/slides/slide9.xml" ContentType="application/vnd.openxmlformats-officedocument.presentationml.slide+xml"/>
  <Override PartName="/ppt/slideLayouts/slideLayout9.xml" ContentType="application/vnd.openxmlformats-officedocument.presentationml.slideLayout+xml"/>
  <Override PartName="/ppt/slides/slide34.xml" ContentType="application/vnd.openxmlformats-officedocument.presentationml.slide+xml"/>
  <Override PartName="/ppt/notesSlides/notesSlide20.xml" ContentType="application/vnd.openxmlformats-officedocument.presentationml.notesSlide+xml"/>
  <Override PartName="/ppt/slides/slide2.xml" ContentType="application/vnd.openxmlformats-officedocument.presentationml.slide+xml"/>
  <Override PartName="/ppt/slideLayouts/slideLayout2.xml" ContentType="application/vnd.openxmlformats-officedocument.presentationml.slideLayout+xml"/>
  <Override PartName="/ppt/slides/slide17.xml" ContentType="application/vnd.openxmlformats-officedocument.presentationml.slide+xml"/>
  <Override PartName="/ppt/notesSlides/notesSlide19.xml" ContentType="application/vnd.openxmlformats-officedocument.presentationml.notesSlide+xml"/>
  <Override PartName="/ppt/slides/slide10.xml" ContentType="application/vnd.openxmlformats-officedocument.presentationml.slide+xml"/>
  <Override PartName="/ppt/notesSlides/notesSlide12.xml" ContentType="application/vnd.openxmlformats-officedocument.presentationml.notesSlide+xml"/>
  <Override PartName="/docProps/app.xml" ContentType="application/vnd.openxmlformats-officedocument.extended-properties+xml"/>
  <Override PartName="/ppt/notesSlides/notesSlide34.xml" ContentType="application/vnd.openxmlformats-officedocument.presentationml.notesSlide+xml"/>
  <Override PartName="/ppt/notesSlides/notesSlide4.xml" ContentType="application/vnd.openxmlformats-officedocument.presentationml.notesSlide+xml"/>
  <Override PartName="/ppt/slides/slide41.xml" ContentType="application/vnd.openxmlformats-officedocument.presentationml.slide+xml"/>
  <Override PartName="/ppt/theme/theme3.xml" ContentType="application/vnd.openxmlformats-officedocument.theme+xml"/>
  <Override PartName="/ppt/slideLayouts/slideLayout12.xml" ContentType="application/vnd.openxmlformats-officedocument.presentationml.slideLayout+xml"/>
  <Override PartName="/ppt/slides/slide24.xml" ContentType="application/vnd.openxmlformats-officedocument.presentationml.slide+xml"/>
  <Override PartName="/ppt/notesSlides/notesSlide10.xml" ContentType="application/vnd.openxmlformats-officedocument.presentationml.notesSlide+xml"/>
  <Override PartName="/ppt/slides/slide8.xml" ContentType="application/vnd.openxmlformats-officedocument.presentationml.slide+xml"/>
  <Override PartName="/ppt/notesSlides/notesSlide26.xml" ContentType="application/vnd.openxmlformats-officedocument.presentationml.notesSlide+xml"/>
  <Override PartName="/ppt/slideLayouts/slideLayout8.xml" ContentType="application/vnd.openxmlformats-officedocument.presentationml.slideLayout+xml"/>
  <Override PartName="/ppt/slides/slide33.xml" ContentType="application/vnd.openxmlformats-officedocument.presentationml.slide+xml"/>
  <Override PartName="/ppt/slides/slide1.xml" ContentType="application/vnd.openxmlformats-officedocument.presentationml.slide+xml"/>
  <Override PartName="/ppt/slideLayouts/slideLayout1.xml" ContentType="application/vnd.openxmlformats-officedocument.presentationml.slideLayout+xml"/>
  <Override PartName="/ppt/slides/slide16.xml" ContentType="application/vnd.openxmlformats-officedocument.presentationml.slide+xml"/>
  <Override PartName="/ppt/notesSlides/notesSlide18.xml" ContentType="application/vnd.openxmlformats-officedocument.presentationml.notesSlide+xml"/>
  <Default Extension="jpeg" ContentType="image/jpeg"/>
  <Override PartName="/ppt/viewProps.xml" ContentType="application/vnd.openxmlformats-officedocument.presentationml.viewProps+xml"/>
  <Override PartName="/ppt/notesSlides/notesSlide11.xml" ContentType="application/vnd.openxmlformats-officedocument.presentationml.notesSlide+xml"/>
  <Override PartName="/ppt/notesSlides/notesSlide33.xml" ContentType="application/vnd.openxmlformats-officedocument.presentationml.notesSlide+xml"/>
  <Override PartName="/ppt/notesSlides/notesSlide3.xml" ContentType="application/vnd.openxmlformats-officedocument.presentationml.notesSlide+xml"/>
  <Override PartName="/ppt/slides/slide40.xml" ContentType="application/vnd.openxmlformats-officedocument.presentationml.slide+xml"/>
  <Override PartName="/ppt/theme/theme2.xml" ContentType="application/vnd.openxmlformats-officedocument.theme+xml"/>
  <Override PartName="/ppt/slideLayouts/slideLayout11.xml" ContentType="application/vnd.openxmlformats-officedocument.presentationml.slideLayout+xml"/>
  <Override PartName="/ppt/slides/slide39.xml" ContentType="application/vnd.openxmlformats-officedocument.presentationml.slide+xml"/>
  <Override PartName="/ppt/slides/slide23.xml" ContentType="application/vnd.openxmlformats-officedocument.presentationml.slide+xml"/>
  <Override PartName="/ppt/slides/slide7.xml" ContentType="application/vnd.openxmlformats-officedocument.presentationml.slide+xml"/>
  <Override PartName="/ppt/notesSlides/notesSlide25.xml" ContentType="application/vnd.openxmlformats-officedocument.presentationml.notesSlide+xml"/>
  <Override PartName="/ppt/slideLayouts/slideLayout7.xml" ContentType="application/vnd.openxmlformats-officedocument.presentationml.slideLayout+xml"/>
  <Override PartName="/ppt/slides/slide32.xml" ContentType="application/vnd.openxmlformats-officedocument.presentationml.slide+xml"/>
  <Override PartName="/ppt/notesMasters/notesMaster1.xml" ContentType="application/vnd.openxmlformats-officedocument.presentationml.notesMaster+xml"/>
  <Override PartName="/ppt/slides/slide15.xml" ContentType="application/vnd.openxmlformats-officedocument.presentationml.slide+xml"/>
  <Override PartName="/ppt/notesSlides/notesSlide17.xml" ContentType="application/vnd.openxmlformats-officedocument.presentationml.notesSlide+xml"/>
  <Override PartName="/ppt/notesSlides/notesSlide32.xml" ContentType="application/vnd.openxmlformats-officedocument.presentationml.notesSlide+xml"/>
  <Override PartName="/ppt/notesSlides/notesSlide2.xml" ContentType="application/vnd.openxmlformats-officedocument.presentationml.notesSlide+xml"/>
  <Override PartName="/ppt/slides/slide29.xml" ContentType="application/vnd.openxmlformats-officedocument.presentationml.slide+xml"/>
  <Override PartName="/ppt/theme/theme1.xml" ContentType="application/vnd.openxmlformats-officedocument.theme+xml"/>
  <Override PartName="/ppt/slides/slide22.xml" ContentType="application/vnd.openxmlformats-officedocument.presentationml.slide+xml"/>
  <Override PartName="/ppt/slides/slide38.xml" ContentType="application/vnd.openxmlformats-officedocument.presentationml.slide+xml"/>
  <Override PartName="/ppt/presentation.xml" ContentType="application/vnd.openxmlformats-officedocument.presentationml.presentation.main+xml"/>
  <Override PartName="/ppt/slides/slide6.xml" ContentType="application/vnd.openxmlformats-officedocument.presentationml.slide+xml"/>
  <Override PartName="/ppt/slideLayouts/slideLayout10.xml" ContentType="application/vnd.openxmlformats-officedocument.presentationml.slideLayout+xml"/>
  <Override PartName="/ppt/slideLayouts/slideLayout6.xml" ContentType="application/vnd.openxmlformats-officedocument.presentationml.slideLayout+xml"/>
  <Override PartName="/ppt/slides/slide31.xml" ContentType="application/vnd.openxmlformats-officedocument.presentationml.slide+xml"/>
  <Default Extension="bin" ContentType="application/vnd.openxmlformats-officedocument.presentationml.printerSettings"/>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core-properties" Target="docProps/core.xml"/><Relationship Id="rId3"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aveSubsetFonts="1" autoCompressPictures="0">
  <p:sldMasterIdLst>
    <p:sldMasterId id="2147483648" r:id="rId1"/>
    <p:sldMasterId id="2147483662" r:id="rId2"/>
  </p:sldMasterIdLst>
  <p:notesMasterIdLst>
    <p:notesMasterId r:id="rId44"/>
  </p:notesMasterIdLst>
  <p:handoutMasterIdLst>
    <p:handoutMasterId r:id="rId45"/>
  </p:handoutMasterIdLst>
  <p:sldIdLst>
    <p:sldId id="256" r:id="rId3"/>
    <p:sldId id="719" r:id="rId4"/>
    <p:sldId id="763" r:id="rId5"/>
    <p:sldId id="615" r:id="rId6"/>
    <p:sldId id="613" r:id="rId7"/>
    <p:sldId id="358" r:id="rId8"/>
    <p:sldId id="756" r:id="rId9"/>
    <p:sldId id="755" r:id="rId10"/>
    <p:sldId id="620" r:id="rId11"/>
    <p:sldId id="679" r:id="rId12"/>
    <p:sldId id="689" r:id="rId13"/>
    <p:sldId id="757" r:id="rId14"/>
    <p:sldId id="754" r:id="rId15"/>
    <p:sldId id="761" r:id="rId16"/>
    <p:sldId id="591" r:id="rId17"/>
    <p:sldId id="733" r:id="rId18"/>
    <p:sldId id="734" r:id="rId19"/>
    <p:sldId id="735" r:id="rId20"/>
    <p:sldId id="736" r:id="rId21"/>
    <p:sldId id="737" r:id="rId22"/>
    <p:sldId id="738" r:id="rId23"/>
    <p:sldId id="674" r:id="rId24"/>
    <p:sldId id="739" r:id="rId25"/>
    <p:sldId id="740" r:id="rId26"/>
    <p:sldId id="742" r:id="rId27"/>
    <p:sldId id="720" r:id="rId28"/>
    <p:sldId id="743" r:id="rId29"/>
    <p:sldId id="764" r:id="rId30"/>
    <p:sldId id="765" r:id="rId31"/>
    <p:sldId id="766" r:id="rId32"/>
    <p:sldId id="767" r:id="rId33"/>
    <p:sldId id="768" r:id="rId34"/>
    <p:sldId id="760" r:id="rId35"/>
    <p:sldId id="697" r:id="rId36"/>
    <p:sldId id="698" r:id="rId37"/>
    <p:sldId id="652" r:id="rId38"/>
    <p:sldId id="759" r:id="rId39"/>
    <p:sldId id="700" r:id="rId40"/>
    <p:sldId id="701" r:id="rId41"/>
    <p:sldId id="702" r:id="rId42"/>
    <p:sldId id="721" r:id="rId43"/>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lrMru>
    <a:srgbClr val="6E7330"/>
    <a:srgbClr val="787E35"/>
    <a:srgbClr val="47A59F"/>
    <a:srgbClr val="4BABA5"/>
    <a:srgbClr val="4CACA6"/>
    <a:srgbClr val="7A2B0F"/>
    <a:srgbClr val="812F12"/>
    <a:srgbClr val="B45919"/>
    <a:srgbClr val="B0591B"/>
    <a:srgbClr val="A9571C"/>
  </p:clrMru>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lastView="sldThumbnailView">
  <p:normalViewPr>
    <p:restoredLeft sz="17449" autoAdjust="0"/>
    <p:restoredTop sz="99674" autoAdjust="0"/>
  </p:normalViewPr>
  <p:slideViewPr>
    <p:cSldViewPr snapToObjects="1">
      <p:cViewPr>
        <p:scale>
          <a:sx n="123" d="100"/>
          <a:sy n="123" d="100"/>
        </p:scale>
        <p:origin x="-936" y="-992"/>
      </p:cViewPr>
      <p:guideLst>
        <p:guide orient="horz" pos="480"/>
        <p:guide pos="288"/>
      </p:guideLst>
    </p:cSldViewPr>
  </p:slideViewPr>
  <p:notesTextViewPr>
    <p:cViewPr>
      <p:scale>
        <a:sx n="100" d="100"/>
        <a:sy n="100" d="100"/>
      </p:scale>
      <p:origin x="0" y="0"/>
    </p:cViewPr>
  </p:notesTextViewPr>
  <p:sorterViewPr>
    <p:cViewPr>
      <p:scale>
        <a:sx n="200" d="100"/>
        <a:sy n="200" d="100"/>
      </p:scale>
      <p:origin x="0" y="2288"/>
    </p:cViewPr>
  </p:sorterViewPr>
  <p:notesViewPr>
    <p:cSldViewPr snapToObjects="1">
      <p:cViewPr>
        <p:scale>
          <a:sx n="64" d="100"/>
          <a:sy n="64" d="100"/>
        </p:scale>
        <p:origin x="-1050" y="580"/>
      </p:cViewPr>
      <p:guideLst>
        <p:guide orient="horz" pos="2880"/>
        <p:guide pos="2160"/>
      </p:guideLst>
    </p:cSldViewPr>
  </p:notesViewPr>
  <p:gridSpacing cx="73736200" cy="73736200"/>
</p:viewPr>
</file>

<file path=ppt/_rels/presentation.xml.rels><?xml version="1.0" encoding="UTF-8" standalone="yes"?>
<Relationships xmlns="http://schemas.openxmlformats.org/package/2006/relationships"><Relationship Id="rId46" Type="http://schemas.openxmlformats.org/officeDocument/2006/relationships/printerSettings" Target="printerSettings/printerSettings1.bin"/><Relationship Id="rId47" Type="http://schemas.openxmlformats.org/officeDocument/2006/relationships/presProps" Target="presProps.xml"/><Relationship Id="rId48" Type="http://schemas.openxmlformats.org/officeDocument/2006/relationships/viewProps" Target="viewProps.xml"/><Relationship Id="rId49" Type="http://schemas.openxmlformats.org/officeDocument/2006/relationships/theme" Target="theme/theme1.xml"/><Relationship Id="rId20" Type="http://schemas.openxmlformats.org/officeDocument/2006/relationships/slide" Target="slides/slide18.xml"/><Relationship Id="rId21" Type="http://schemas.openxmlformats.org/officeDocument/2006/relationships/slide" Target="slides/slide19.xml"/><Relationship Id="rId22" Type="http://schemas.openxmlformats.org/officeDocument/2006/relationships/slide" Target="slides/slide20.xml"/><Relationship Id="rId23" Type="http://schemas.openxmlformats.org/officeDocument/2006/relationships/slide" Target="slides/slide21.xml"/><Relationship Id="rId24" Type="http://schemas.openxmlformats.org/officeDocument/2006/relationships/slide" Target="slides/slide22.xml"/><Relationship Id="rId25" Type="http://schemas.openxmlformats.org/officeDocument/2006/relationships/slide" Target="slides/slide23.xml"/><Relationship Id="rId26" Type="http://schemas.openxmlformats.org/officeDocument/2006/relationships/slide" Target="slides/slide24.xml"/><Relationship Id="rId27" Type="http://schemas.openxmlformats.org/officeDocument/2006/relationships/slide" Target="slides/slide25.xml"/><Relationship Id="rId28" Type="http://schemas.openxmlformats.org/officeDocument/2006/relationships/slide" Target="slides/slide26.xml"/><Relationship Id="rId29" Type="http://schemas.openxmlformats.org/officeDocument/2006/relationships/slide" Target="slides/slide27.xml"/><Relationship Id="rId50"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Master" Target="slideMasters/slideMaster2.xml"/><Relationship Id="rId3" Type="http://schemas.openxmlformats.org/officeDocument/2006/relationships/slide" Target="slides/slide1.xml"/><Relationship Id="rId4" Type="http://schemas.openxmlformats.org/officeDocument/2006/relationships/slide" Target="slides/slide2.xml"/><Relationship Id="rId5" Type="http://schemas.openxmlformats.org/officeDocument/2006/relationships/slide" Target="slides/slide3.xml"/><Relationship Id="rId30" Type="http://schemas.openxmlformats.org/officeDocument/2006/relationships/slide" Target="slides/slide28.xml"/><Relationship Id="rId31" Type="http://schemas.openxmlformats.org/officeDocument/2006/relationships/slide" Target="slides/slide29.xml"/><Relationship Id="rId32" Type="http://schemas.openxmlformats.org/officeDocument/2006/relationships/slide" Target="slides/slide30.xml"/><Relationship Id="rId9" Type="http://schemas.openxmlformats.org/officeDocument/2006/relationships/slide" Target="slides/slide7.xml"/><Relationship Id="rId6" Type="http://schemas.openxmlformats.org/officeDocument/2006/relationships/slide" Target="slides/slide4.xml"/><Relationship Id="rId7" Type="http://schemas.openxmlformats.org/officeDocument/2006/relationships/slide" Target="slides/slide5.xml"/><Relationship Id="rId8" Type="http://schemas.openxmlformats.org/officeDocument/2006/relationships/slide" Target="slides/slide6.xml"/><Relationship Id="rId33" Type="http://schemas.openxmlformats.org/officeDocument/2006/relationships/slide" Target="slides/slide31.xml"/><Relationship Id="rId34" Type="http://schemas.openxmlformats.org/officeDocument/2006/relationships/slide" Target="slides/slide32.xml"/><Relationship Id="rId35" Type="http://schemas.openxmlformats.org/officeDocument/2006/relationships/slide" Target="slides/slide33.xml"/><Relationship Id="rId36" Type="http://schemas.openxmlformats.org/officeDocument/2006/relationships/slide" Target="slides/slide34.xml"/><Relationship Id="rId10" Type="http://schemas.openxmlformats.org/officeDocument/2006/relationships/slide" Target="slides/slide8.xml"/><Relationship Id="rId11" Type="http://schemas.openxmlformats.org/officeDocument/2006/relationships/slide" Target="slides/slide9.xml"/><Relationship Id="rId12" Type="http://schemas.openxmlformats.org/officeDocument/2006/relationships/slide" Target="slides/slide10.xml"/><Relationship Id="rId13" Type="http://schemas.openxmlformats.org/officeDocument/2006/relationships/slide" Target="slides/slide11.xml"/><Relationship Id="rId14" Type="http://schemas.openxmlformats.org/officeDocument/2006/relationships/slide" Target="slides/slide12.xml"/><Relationship Id="rId15" Type="http://schemas.openxmlformats.org/officeDocument/2006/relationships/slide" Target="slides/slide13.xml"/><Relationship Id="rId16" Type="http://schemas.openxmlformats.org/officeDocument/2006/relationships/slide" Target="slides/slide14.xml"/><Relationship Id="rId17" Type="http://schemas.openxmlformats.org/officeDocument/2006/relationships/slide" Target="slides/slide15.xml"/><Relationship Id="rId18" Type="http://schemas.openxmlformats.org/officeDocument/2006/relationships/slide" Target="slides/slide16.xml"/><Relationship Id="rId19" Type="http://schemas.openxmlformats.org/officeDocument/2006/relationships/slide" Target="slides/slide17.xml"/><Relationship Id="rId37" Type="http://schemas.openxmlformats.org/officeDocument/2006/relationships/slide" Target="slides/slide35.xml"/><Relationship Id="rId38" Type="http://schemas.openxmlformats.org/officeDocument/2006/relationships/slide" Target="slides/slide36.xml"/><Relationship Id="rId39" Type="http://schemas.openxmlformats.org/officeDocument/2006/relationships/slide" Target="slides/slide37.xml"/><Relationship Id="rId40" Type="http://schemas.openxmlformats.org/officeDocument/2006/relationships/slide" Target="slides/slide38.xml"/><Relationship Id="rId41" Type="http://schemas.openxmlformats.org/officeDocument/2006/relationships/slide" Target="slides/slide39.xml"/><Relationship Id="rId42" Type="http://schemas.openxmlformats.org/officeDocument/2006/relationships/slide" Target="slides/slide40.xml"/><Relationship Id="rId43" Type="http://schemas.openxmlformats.org/officeDocument/2006/relationships/slide" Target="slides/slide41.xml"/><Relationship Id="rId44" Type="http://schemas.openxmlformats.org/officeDocument/2006/relationships/notesMaster" Target="notesMasters/notesMaster1.xml"/><Relationship Id="rId45"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F2B99CF0-023A-413F-9060-AE55EE6C420C}" type="datetimeFigureOut">
              <a:rPr lang="en-US" smtClean="0"/>
              <a:pPr/>
              <a:t>10/25/10</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41C7BB48-E6CE-42E9-B801-1C597E02C1E3}" type="slidenum">
              <a:rPr lang="en-US" smtClean="0"/>
              <a:pPr/>
              <a:t>‹#›</a:t>
            </a:fld>
            <a:endParaRPr lang="en-US" dirty="0"/>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16C7786-77A3-1A42-8052-18428179C24B}" type="datetimeFigureOut">
              <a:rPr lang="en-US"/>
              <a:pPr/>
              <a:t>10/25/10</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fr-CA" dirty="0"/>
              <a:t>Click to </a:t>
            </a:r>
            <a:r>
              <a:rPr lang="fr-CA" dirty="0" err="1"/>
              <a:t>edit</a:t>
            </a:r>
            <a:r>
              <a:rPr lang="fr-CA" dirty="0"/>
              <a:t> Master </a:t>
            </a:r>
            <a:r>
              <a:rPr lang="fr-CA" dirty="0" err="1"/>
              <a:t>text</a:t>
            </a:r>
            <a:r>
              <a:rPr lang="fr-CA" dirty="0"/>
              <a:t> </a:t>
            </a:r>
            <a:r>
              <a:rPr lang="fr-CA" dirty="0" smtClean="0"/>
              <a:t>styles</a:t>
            </a:r>
          </a:p>
          <a:p>
            <a:pPr lvl="1"/>
            <a:r>
              <a:rPr lang="fr-CA" dirty="0" smtClean="0"/>
              <a:t>Second </a:t>
            </a:r>
            <a:r>
              <a:rPr lang="fr-CA" dirty="0" err="1" smtClean="0"/>
              <a:t>level</a:t>
            </a:r>
            <a:endParaRPr lang="fr-CA" dirty="0" smtClean="0"/>
          </a:p>
          <a:p>
            <a:pPr lvl="2"/>
            <a:r>
              <a:rPr lang="fr-CA" dirty="0" err="1" smtClean="0"/>
              <a:t>Third</a:t>
            </a:r>
            <a:r>
              <a:rPr lang="fr-CA" dirty="0" smtClean="0"/>
              <a:t> </a:t>
            </a:r>
            <a:r>
              <a:rPr lang="fr-CA" dirty="0" err="1"/>
              <a:t>level</a:t>
            </a:r>
            <a:endParaRPr lang="fr-CA" dirty="0"/>
          </a:p>
          <a:p>
            <a:pPr lvl="3"/>
            <a:r>
              <a:rPr lang="fr-CA" dirty="0" err="1"/>
              <a:t>Fourth</a:t>
            </a:r>
            <a:r>
              <a:rPr lang="fr-CA" dirty="0"/>
              <a:t> </a:t>
            </a:r>
            <a:r>
              <a:rPr lang="fr-CA" dirty="0" err="1"/>
              <a:t>level</a:t>
            </a:r>
            <a:endParaRPr lang="fr-CA" dirty="0"/>
          </a:p>
          <a:p>
            <a:pPr lvl="4"/>
            <a:r>
              <a:rPr lang="fr-CA" dirty="0" err="1"/>
              <a:t>Fifth</a:t>
            </a:r>
            <a:r>
              <a:rPr lang="fr-CA" dirty="0"/>
              <a:t> </a:t>
            </a:r>
            <a:r>
              <a:rPr lang="fr-CA" dirty="0" err="1"/>
              <a:t>level</a:t>
            </a:r>
            <a:endParaRPr lang="en-US" dirty="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3254353-D659-DE4F-A778-3A04F023DA62}" type="slidenum">
              <a:rPr/>
              <a:pPr/>
              <a:t>‹#›</a:t>
            </a:fld>
            <a:endParaRPr lang="en-US" dirty="0"/>
          </a:p>
        </p:txBody>
      </p:sp>
    </p:spTree>
  </p:cSld>
  <p:clrMap bg1="lt1" tx1="dk1" bg2="lt2" tx2="dk2" accent1="accent1" accent2="accent2" accent3="accent3" accent4="accent4" accent5="accent5" accent6="accent6" hlink="hlink" folHlink="folHlink"/>
  <p:notesStyle>
    <a:lvl1pPr marL="0" algn="l" defTabSz="457200" rtl="0" eaLnBrk="1" latinLnBrk="0" hangingPunct="1">
      <a:spcBef>
        <a:spcPts val="200"/>
      </a:spcBef>
      <a:spcAft>
        <a:spcPts val="100"/>
      </a:spcAft>
      <a:defRPr sz="1400" kern="1200">
        <a:solidFill>
          <a:schemeClr val="tx1"/>
        </a:solidFill>
        <a:latin typeface="+mn-lt"/>
        <a:ea typeface="+mn-ea"/>
        <a:cs typeface="+mn-cs"/>
      </a:defRPr>
    </a:lvl1pPr>
    <a:lvl2pPr marL="231775" indent="-231775" algn="l" defTabSz="457200" rtl="0" eaLnBrk="1" latinLnBrk="0" hangingPunct="1">
      <a:spcBef>
        <a:spcPts val="200"/>
      </a:spcBef>
      <a:spcAft>
        <a:spcPts val="100"/>
      </a:spcAft>
      <a:buFont typeface="Arial" pitchFamily="34" charset="0"/>
      <a:buChar char="•"/>
      <a:defRPr sz="1200" kern="1200">
        <a:solidFill>
          <a:schemeClr val="tx1"/>
        </a:solidFill>
        <a:latin typeface="+mn-lt"/>
        <a:ea typeface="+mn-ea"/>
        <a:cs typeface="+mn-cs"/>
      </a:defRPr>
    </a:lvl2pPr>
    <a:lvl3pPr marL="682625" indent="-219075" algn="l" defTabSz="457200" rtl="0" eaLnBrk="1" latinLnBrk="0" hangingPunct="1">
      <a:spcBef>
        <a:spcPts val="200"/>
      </a:spcBef>
      <a:spcAft>
        <a:spcPts val="100"/>
      </a:spcAft>
      <a:buFont typeface="Courier New" pitchFamily="49" charset="0"/>
      <a:buChar char="o"/>
      <a:defRPr sz="1200" kern="1200">
        <a:solidFill>
          <a:schemeClr val="tx1"/>
        </a:solidFill>
        <a:latin typeface="+mn-lt"/>
        <a:ea typeface="+mn-ea"/>
        <a:cs typeface="+mn-cs"/>
      </a:defRPr>
    </a:lvl3pPr>
    <a:lvl4pPr marL="919163" indent="0" algn="l" defTabSz="457200" rtl="0" eaLnBrk="1" latinLnBrk="0" hangingPunct="1">
      <a:spcBef>
        <a:spcPts val="200"/>
      </a:spcBef>
      <a:spcAft>
        <a:spcPts val="100"/>
      </a:spcAft>
      <a:defRPr sz="1200" kern="1200">
        <a:solidFill>
          <a:schemeClr val="tx1"/>
        </a:solidFill>
        <a:latin typeface="+mn-lt"/>
        <a:ea typeface="+mn-ea"/>
        <a:cs typeface="+mn-cs"/>
      </a:defRPr>
    </a:lvl4pPr>
    <a:lvl5pPr marL="1377950" indent="0" algn="l" defTabSz="457200" rtl="0" eaLnBrk="1" latinLnBrk="0" hangingPunct="1">
      <a:spcBef>
        <a:spcPts val="200"/>
      </a:spcBef>
      <a:spcAft>
        <a:spcPts val="100"/>
      </a:spcAft>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9.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0.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3.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4.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5.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6.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7.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8.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9.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0.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63254353-D659-DE4F-A778-3A04F023DA62}" type="slidenum">
              <a:rPr lang="en-US" smtClean="0"/>
              <a:pPr/>
              <a:t>1</a:t>
            </a:fld>
            <a:endParaRPr 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63254353-D659-DE4F-A778-3A04F023DA62}" type="slidenum">
              <a:rPr lang="en-US" smtClean="0"/>
              <a:pPr/>
              <a:t>14</a:t>
            </a:fld>
            <a:endParaRPr lang="en-US"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lvl="1">
              <a:buNone/>
            </a:pPr>
            <a:r>
              <a:rPr lang="en-US" sz="1050" dirty="0" smtClean="0">
                <a:ea typeface="ＭＳ Ｐゴシック" pitchFamily="-65" charset="-128"/>
              </a:rPr>
              <a:t>Let’s get practical with a conversation about influence – why you’re here, right, to find out how to have your clients trust you so they’ll actually take your advice. </a:t>
            </a:r>
          </a:p>
          <a:p>
            <a:pPr lvl="1"/>
            <a:endParaRPr lang="en-US" sz="1050" dirty="0" smtClean="0">
              <a:ea typeface="ＭＳ Ｐゴシック" pitchFamily="-65" charset="-128"/>
            </a:endParaRPr>
          </a:p>
          <a:p>
            <a:r>
              <a:rPr lang="en-US" sz="1050" dirty="0" smtClean="0">
                <a:ea typeface="ＭＳ Ｐゴシック" pitchFamily="-65" charset="-128"/>
              </a:rPr>
              <a:t>How many of you are currently frustrated with at least one client for not taking your really good advice – the advice they PAID YOU to give them?</a:t>
            </a:r>
          </a:p>
          <a:p>
            <a:endParaRPr lang="en-US" sz="1050" dirty="0" smtClean="0">
              <a:ea typeface="ＭＳ Ｐゴシック" pitchFamily="-65" charset="-128"/>
            </a:endParaRPr>
          </a:p>
          <a:p>
            <a:r>
              <a:rPr lang="en-US" sz="1050" dirty="0" smtClean="0">
                <a:ea typeface="ＭＳ Ｐゴシック" pitchFamily="-65" charset="-128"/>
              </a:rPr>
              <a:t>We could get caught up in a lot of in-depth analysis here. We could …</a:t>
            </a:r>
          </a:p>
          <a:p>
            <a:r>
              <a:rPr lang="en-US" sz="1050" dirty="0" smtClean="0">
                <a:ea typeface="ＭＳ Ｐゴシック" pitchFamily="-65" charset="-128"/>
              </a:rPr>
              <a:t>	analyze each of our clients’ Trust Temperaments</a:t>
            </a:r>
          </a:p>
          <a:p>
            <a:r>
              <a:rPr lang="en-US" sz="1050" dirty="0" smtClean="0">
                <a:ea typeface="ＭＳ Ｐゴシック" pitchFamily="-65" charset="-128"/>
              </a:rPr>
              <a:t>	compare each one ours</a:t>
            </a:r>
          </a:p>
          <a:p>
            <a:r>
              <a:rPr lang="en-US" sz="1050" dirty="0" smtClean="0">
                <a:ea typeface="ＭＳ Ｐゴシック" pitchFamily="-65" charset="-128"/>
              </a:rPr>
              <a:t>	develop a 2-by-two matrix that’s cross-referenced and cross-checked</a:t>
            </a:r>
          </a:p>
          <a:p>
            <a:r>
              <a:rPr lang="en-US" sz="1050" dirty="0" smtClean="0">
                <a:ea typeface="ＭＳ Ｐゴシック" pitchFamily="-65" charset="-128"/>
              </a:rPr>
              <a:t>	and develop tactics for delivering more compelling arguments as a way to be influential.</a:t>
            </a:r>
          </a:p>
          <a:p>
            <a:endParaRPr lang="en-US" sz="1050" dirty="0" smtClean="0">
              <a:ea typeface="ＭＳ Ｐゴシック" pitchFamily="-65" charset="-128"/>
            </a:endParaRPr>
          </a:p>
          <a:p>
            <a:r>
              <a:rPr lang="en-US" sz="1050" dirty="0" smtClean="0">
                <a:ea typeface="ＭＳ Ｐゴシック" pitchFamily="-65" charset="-128"/>
              </a:rPr>
              <a:t>Or we could simply focus on the #1 factor of influence and do something radically different.</a:t>
            </a:r>
          </a:p>
          <a:p>
            <a:endParaRPr lang="en-US" dirty="0"/>
          </a:p>
        </p:txBody>
      </p:sp>
      <p:sp>
        <p:nvSpPr>
          <p:cNvPr id="4" name="Slide Number Placeholder 3"/>
          <p:cNvSpPr>
            <a:spLocks noGrp="1"/>
          </p:cNvSpPr>
          <p:nvPr>
            <p:ph type="sldNum" sz="quarter" idx="10"/>
          </p:nvPr>
        </p:nvSpPr>
        <p:spPr/>
        <p:txBody>
          <a:bodyPr/>
          <a:lstStyle/>
          <a:p>
            <a:fld id="{63254353-D659-DE4F-A778-3A04F023DA62}" type="slidenum">
              <a:rPr lang="en-US" smtClean="0"/>
              <a:pPr/>
              <a:t>15</a:t>
            </a:fld>
            <a:endParaRPr lang="en-US"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1506" name="Slide Image Placeholder 1"/>
          <p:cNvSpPr>
            <a:spLocks noGrp="1" noRot="1" noChangeAspect="1"/>
          </p:cNvSpPr>
          <p:nvPr>
            <p:ph type="sldImg"/>
          </p:nvPr>
        </p:nvSpPr>
        <p:spPr bwMode="auto">
          <a:noFill/>
          <a:ln>
            <a:solidFill>
              <a:srgbClr val="000000"/>
            </a:solidFill>
            <a:miter lim="800000"/>
            <a:headEnd/>
            <a:tailEnd/>
          </a:ln>
        </p:spPr>
      </p:sp>
      <p:sp>
        <p:nvSpPr>
          <p:cNvPr id="21508"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67EAC40B-98AD-8340-942E-574AE6ECFC6A}" type="slidenum">
              <a:rPr lang="en-US" smtClean="0">
                <a:ea typeface="ＭＳ Ｐゴシック" charset="-128"/>
                <a:cs typeface="ＭＳ Ｐゴシック" charset="-128"/>
              </a:rPr>
              <a:pPr fontAlgn="base">
                <a:spcBef>
                  <a:spcPct val="0"/>
                </a:spcBef>
                <a:spcAft>
                  <a:spcPct val="0"/>
                </a:spcAft>
                <a:defRPr/>
              </a:pPr>
              <a:t>16</a:t>
            </a:fld>
            <a:endParaRPr lang="en-US" dirty="0" smtClean="0">
              <a:ea typeface="ＭＳ Ｐゴシック" charset="-128"/>
              <a:cs typeface="ＭＳ Ｐゴシック" charset="-128"/>
            </a:endParaRPr>
          </a:p>
        </p:txBody>
      </p:sp>
      <p:sp>
        <p:nvSpPr>
          <p:cNvPr id="5" name="Notes Placeholder 4"/>
          <p:cNvSpPr>
            <a:spLocks noGrp="1"/>
          </p:cNvSpPr>
          <p:nvPr>
            <p:ph type="body" sz="quarter" idx="10"/>
          </p:nvPr>
        </p:nvSpPr>
        <p:spPr/>
        <p:txBody>
          <a:bodyPr>
            <a:normAutofit/>
          </a:bodyPr>
          <a:lstStyle/>
          <a:p>
            <a:endParaRPr lang="en-US"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3554" name="Slide Image Placeholder 1"/>
          <p:cNvSpPr>
            <a:spLocks noGrp="1" noRot="1" noChangeAspect="1"/>
          </p:cNvSpPr>
          <p:nvPr>
            <p:ph type="sldImg"/>
          </p:nvPr>
        </p:nvSpPr>
        <p:spPr bwMode="auto">
          <a:noFill/>
          <a:ln>
            <a:solidFill>
              <a:srgbClr val="000000"/>
            </a:solidFill>
            <a:miter lim="800000"/>
            <a:headEnd/>
            <a:tailEnd/>
          </a:ln>
        </p:spPr>
      </p:sp>
      <p:sp>
        <p:nvSpPr>
          <p:cNvPr id="23555"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dirty="0" smtClean="0"/>
              <a:t>How do people get persuaded?  How do they come to take our advice?  Or buy from us?</a:t>
            </a:r>
          </a:p>
          <a:p>
            <a:pPr eaLnBrk="1" hangingPunct="1">
              <a:spcBef>
                <a:spcPct val="0"/>
              </a:spcBef>
            </a:pPr>
            <a:endParaRPr lang="en-US" dirty="0" smtClean="0"/>
          </a:p>
          <a:p>
            <a:pPr eaLnBrk="1" hangingPunct="1">
              <a:spcBef>
                <a:spcPct val="0"/>
              </a:spcBef>
            </a:pPr>
            <a:r>
              <a:rPr lang="en-US" dirty="0" smtClean="0"/>
              <a:t>Most of us in business—and particularly the professional services folks—have this model about how people think and are persuaded.  We present data, hook it up with logic, and voila, truths is revealed.  People buy, people take our advice.</a:t>
            </a:r>
          </a:p>
          <a:p>
            <a:pPr eaLnBrk="1" hangingPunct="1">
              <a:spcBef>
                <a:spcPct val="0"/>
              </a:spcBef>
            </a:pPr>
            <a:endParaRPr lang="en-US" dirty="0" smtClean="0"/>
          </a:p>
          <a:p>
            <a:pPr eaLnBrk="1" hangingPunct="1">
              <a:spcBef>
                <a:spcPct val="0"/>
              </a:spcBef>
            </a:pPr>
            <a:r>
              <a:rPr lang="en-US" dirty="0" smtClean="0"/>
              <a:t>Unfortunately, that’s BS.  Mostly.  Mainly.  For the most part.  Just not true. </a:t>
            </a:r>
          </a:p>
          <a:p>
            <a:pPr eaLnBrk="1" hangingPunct="1">
              <a:spcBef>
                <a:spcPct val="0"/>
              </a:spcBef>
            </a:pPr>
            <a:endParaRPr lang="en-US" dirty="0" smtClean="0"/>
          </a:p>
          <a:p>
            <a:pPr eaLnBrk="1" hangingPunct="1">
              <a:spcBef>
                <a:spcPct val="0"/>
              </a:spcBef>
            </a:pPr>
            <a:r>
              <a:rPr lang="en-US" dirty="0" smtClean="0"/>
              <a:t>Seriously. </a:t>
            </a:r>
          </a:p>
          <a:p>
            <a:pPr eaLnBrk="1" hangingPunct="1">
              <a:spcBef>
                <a:spcPct val="0"/>
              </a:spcBef>
            </a:pPr>
            <a:endParaRPr lang="en-US" dirty="0" smtClean="0"/>
          </a:p>
          <a:p>
            <a:pPr eaLnBrk="1" hangingPunct="1">
              <a:spcBef>
                <a:spcPct val="0"/>
              </a:spcBef>
            </a:pPr>
            <a:r>
              <a:rPr lang="en-US" dirty="0" smtClean="0"/>
              <a:t>People who say they are data-driven rarely are, in fact, data-driven.  The proof of that will be whether they are persuaded by the following data.  </a:t>
            </a:r>
          </a:p>
        </p:txBody>
      </p:sp>
      <p:sp>
        <p:nvSpPr>
          <p:cNvPr id="23556"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360B06D7-3766-2E4E-A50D-99177949439C}" type="slidenum">
              <a:rPr lang="en-US" smtClean="0">
                <a:ea typeface="ＭＳ Ｐゴシック" charset="-128"/>
                <a:cs typeface="ＭＳ Ｐゴシック" charset="-128"/>
              </a:rPr>
              <a:pPr fontAlgn="base">
                <a:spcBef>
                  <a:spcPct val="0"/>
                </a:spcBef>
                <a:spcAft>
                  <a:spcPct val="0"/>
                </a:spcAft>
                <a:defRPr/>
              </a:pPr>
              <a:t>17</a:t>
            </a:fld>
            <a:endParaRPr lang="en-US" dirty="0" smtClean="0">
              <a:ea typeface="ＭＳ Ｐゴシック" charset="-128"/>
              <a:cs typeface="ＭＳ Ｐゴシック" charset="-128"/>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5602" name="Slide Image Placeholder 1"/>
          <p:cNvSpPr>
            <a:spLocks noGrp="1" noRot="1" noChangeAspect="1"/>
          </p:cNvSpPr>
          <p:nvPr>
            <p:ph type="sldImg"/>
          </p:nvPr>
        </p:nvSpPr>
        <p:spPr bwMode="auto">
          <a:noFill/>
          <a:ln>
            <a:solidFill>
              <a:srgbClr val="000000"/>
            </a:solidFill>
            <a:miter lim="800000"/>
            <a:headEnd/>
            <a:tailEnd/>
          </a:ln>
        </p:spPr>
      </p:sp>
      <p:sp>
        <p:nvSpPr>
          <p:cNvPr id="25604"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689F1C71-8CD7-0147-B97E-87ED3C99FA04}" type="slidenum">
              <a:rPr lang="en-US" smtClean="0">
                <a:ea typeface="ＭＳ Ｐゴシック" charset="-128"/>
                <a:cs typeface="ＭＳ Ｐゴシック" charset="-128"/>
              </a:rPr>
              <a:pPr fontAlgn="base">
                <a:spcBef>
                  <a:spcPct val="0"/>
                </a:spcBef>
                <a:spcAft>
                  <a:spcPct val="0"/>
                </a:spcAft>
                <a:defRPr/>
              </a:pPr>
              <a:t>18</a:t>
            </a:fld>
            <a:endParaRPr lang="en-US" dirty="0" smtClean="0">
              <a:ea typeface="ＭＳ Ｐゴシック" charset="-128"/>
              <a:cs typeface="ＭＳ Ｐゴシック" charset="-128"/>
            </a:endParaRPr>
          </a:p>
        </p:txBody>
      </p:sp>
      <p:sp>
        <p:nvSpPr>
          <p:cNvPr id="5" name="Notes Placeholder 4"/>
          <p:cNvSpPr>
            <a:spLocks noGrp="1"/>
          </p:cNvSpPr>
          <p:nvPr>
            <p:ph type="body" sz="quarter" idx="10"/>
          </p:nvPr>
        </p:nvSpPr>
        <p:spPr/>
        <p:txBody>
          <a:bodyPr>
            <a:normAutofit/>
          </a:bodyPr>
          <a:lstStyle/>
          <a:p>
            <a:endParaRPr lang="en-US"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7650" name="Slide Image Placeholder 1"/>
          <p:cNvSpPr>
            <a:spLocks noGrp="1" noRot="1" noChangeAspect="1"/>
          </p:cNvSpPr>
          <p:nvPr>
            <p:ph type="sldImg"/>
          </p:nvPr>
        </p:nvSpPr>
        <p:spPr bwMode="auto">
          <a:noFill/>
          <a:ln>
            <a:solidFill>
              <a:srgbClr val="000000"/>
            </a:solidFill>
            <a:miter lim="800000"/>
            <a:headEnd/>
            <a:tailEnd/>
          </a:ln>
        </p:spPr>
      </p:sp>
      <p:sp>
        <p:nvSpPr>
          <p:cNvPr id="27651"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dirty="0" smtClean="0"/>
              <a:t>First of all, let’s consider a highly “rational” system—the law.  </a:t>
            </a:r>
          </a:p>
          <a:p>
            <a:pPr eaLnBrk="1" hangingPunct="1">
              <a:spcBef>
                <a:spcPct val="0"/>
              </a:spcBef>
            </a:pPr>
            <a:endParaRPr lang="en-US" dirty="0" smtClean="0"/>
          </a:p>
          <a:p>
            <a:pPr eaLnBrk="1" hangingPunct="1">
              <a:spcBef>
                <a:spcPct val="0"/>
              </a:spcBef>
            </a:pPr>
            <a:r>
              <a:rPr lang="en-US" dirty="0" smtClean="0"/>
              <a:t>Lawyers are big fans of the rational argument theory, right?</a:t>
            </a:r>
          </a:p>
          <a:p>
            <a:pPr eaLnBrk="1" hangingPunct="1">
              <a:spcBef>
                <a:spcPct val="0"/>
              </a:spcBef>
            </a:pPr>
            <a:endParaRPr lang="en-US" dirty="0" smtClean="0"/>
          </a:p>
          <a:p>
            <a:pPr eaLnBrk="1" hangingPunct="1">
              <a:spcBef>
                <a:spcPct val="0"/>
              </a:spcBef>
            </a:pPr>
            <a:r>
              <a:rPr lang="en-US" dirty="0" smtClean="0"/>
              <a:t>But they’d be the first to agree that, once you get a bunch of people on a jury, you can forget about rational argument.  It’s the emotional arguments that win the day.</a:t>
            </a:r>
          </a:p>
          <a:p>
            <a:pPr eaLnBrk="1" hangingPunct="1">
              <a:spcBef>
                <a:spcPct val="0"/>
              </a:spcBef>
            </a:pPr>
            <a:endParaRPr lang="en-US" dirty="0" smtClean="0"/>
          </a:p>
          <a:p>
            <a:pPr eaLnBrk="1" hangingPunct="1">
              <a:spcBef>
                <a:spcPct val="0"/>
              </a:spcBef>
            </a:pPr>
            <a:r>
              <a:rPr lang="en-US" dirty="0" smtClean="0"/>
              <a:t>Juries, it’s well known, are swayed by their biases.  That’s why jury selection is so critical. </a:t>
            </a:r>
          </a:p>
          <a:p>
            <a:pPr eaLnBrk="1" hangingPunct="1">
              <a:spcBef>
                <a:spcPct val="0"/>
              </a:spcBef>
            </a:pPr>
            <a:endParaRPr lang="en-US" dirty="0" smtClean="0"/>
          </a:p>
          <a:p>
            <a:pPr eaLnBrk="1" hangingPunct="1">
              <a:spcBef>
                <a:spcPct val="0"/>
              </a:spcBef>
            </a:pPr>
            <a:r>
              <a:rPr lang="en-US" dirty="0" smtClean="0"/>
              <a:t>And having been chosen, they’re still heavily swayed by the emotional arguments made to them.  That’s why all litigators know the law is only loosely connected to a jury’s decision.   That’s just how people are.</a:t>
            </a:r>
          </a:p>
          <a:p>
            <a:pPr eaLnBrk="1" hangingPunct="1">
              <a:spcBef>
                <a:spcPct val="0"/>
              </a:spcBef>
            </a:pPr>
            <a:endParaRPr lang="en-US" dirty="0" smtClean="0"/>
          </a:p>
          <a:p>
            <a:pPr eaLnBrk="1" hangingPunct="1">
              <a:spcBef>
                <a:spcPct val="0"/>
              </a:spcBef>
            </a:pPr>
            <a:r>
              <a:rPr lang="en-US" dirty="0" smtClean="0"/>
              <a:t>But of course, juries are just ‘regular people.’ What about smart, data-driven, hard-thinking professionals and business people?</a:t>
            </a:r>
          </a:p>
          <a:p>
            <a:pPr eaLnBrk="1" hangingPunct="1">
              <a:spcBef>
                <a:spcPct val="0"/>
              </a:spcBef>
            </a:pPr>
            <a:r>
              <a:rPr lang="en-US" dirty="0" smtClean="0"/>
              <a:t>		</a:t>
            </a:r>
          </a:p>
        </p:txBody>
      </p:sp>
      <p:sp>
        <p:nvSpPr>
          <p:cNvPr id="27652"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AAEA4FCE-58C0-2342-89D4-E543FDACE760}" type="slidenum">
              <a:rPr lang="en-US" smtClean="0">
                <a:ea typeface="ＭＳ Ｐゴシック" charset="-128"/>
                <a:cs typeface="ＭＳ Ｐゴシック" charset="-128"/>
              </a:rPr>
              <a:pPr fontAlgn="base">
                <a:spcBef>
                  <a:spcPct val="0"/>
                </a:spcBef>
                <a:spcAft>
                  <a:spcPct val="0"/>
                </a:spcAft>
                <a:defRPr/>
              </a:pPr>
              <a:t>19</a:t>
            </a:fld>
            <a:endParaRPr lang="en-US" dirty="0" smtClean="0">
              <a:ea typeface="ＭＳ Ｐゴシック" charset="-128"/>
              <a:cs typeface="ＭＳ Ｐゴシック" charset="-128"/>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9698" name="Slide Image Placeholder 1"/>
          <p:cNvSpPr>
            <a:spLocks noGrp="1" noRot="1" noChangeAspect="1"/>
          </p:cNvSpPr>
          <p:nvPr>
            <p:ph type="sldImg"/>
          </p:nvPr>
        </p:nvSpPr>
        <p:spPr bwMode="auto">
          <a:noFill/>
          <a:ln>
            <a:solidFill>
              <a:srgbClr val="000000"/>
            </a:solidFill>
            <a:miter lim="800000"/>
            <a:headEnd/>
            <a:tailEnd/>
          </a:ln>
        </p:spPr>
      </p:sp>
      <p:sp>
        <p:nvSpPr>
          <p:cNvPr id="29699"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dirty="0" smtClean="0"/>
              <a:t>How about judges?  If lawyers are rational, then judges must be super rational, right?</a:t>
            </a:r>
          </a:p>
          <a:p>
            <a:pPr eaLnBrk="1" hangingPunct="1">
              <a:spcBef>
                <a:spcPct val="0"/>
              </a:spcBef>
            </a:pPr>
            <a:endParaRPr lang="en-US" dirty="0" smtClean="0"/>
          </a:p>
          <a:p>
            <a:pPr eaLnBrk="1" hangingPunct="1">
              <a:spcBef>
                <a:spcPct val="0"/>
              </a:spcBef>
            </a:pPr>
            <a:r>
              <a:rPr lang="en-US" dirty="0" smtClean="0"/>
              <a:t>Except that every lawyer knows it makes a difference what judge you get.  Even what side of the bed they got out of today.</a:t>
            </a:r>
          </a:p>
          <a:p>
            <a:pPr eaLnBrk="1" hangingPunct="1">
              <a:spcBef>
                <a:spcPct val="0"/>
              </a:spcBef>
            </a:pPr>
            <a:endParaRPr lang="en-US" dirty="0" smtClean="0"/>
          </a:p>
          <a:p>
            <a:pPr eaLnBrk="1" hangingPunct="1">
              <a:spcBef>
                <a:spcPct val="0"/>
              </a:spcBef>
            </a:pPr>
            <a:r>
              <a:rPr lang="en-US" dirty="0" smtClean="0"/>
              <a:t>So, if even “rational” lawyers and judges aren’t “rational,” what about other professionals?  </a:t>
            </a:r>
          </a:p>
        </p:txBody>
      </p:sp>
      <p:sp>
        <p:nvSpPr>
          <p:cNvPr id="29700"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52B32084-58B1-7E47-8922-5CFF87AF04DA}" type="slidenum">
              <a:rPr lang="en-US" smtClean="0">
                <a:ea typeface="ＭＳ Ｐゴシック" charset="-128"/>
                <a:cs typeface="ＭＳ Ｐゴシック" charset="-128"/>
              </a:rPr>
              <a:pPr fontAlgn="base">
                <a:spcBef>
                  <a:spcPct val="0"/>
                </a:spcBef>
                <a:spcAft>
                  <a:spcPct val="0"/>
                </a:spcAft>
                <a:defRPr/>
              </a:pPr>
              <a:t>20</a:t>
            </a:fld>
            <a:endParaRPr lang="en-US" dirty="0" smtClean="0">
              <a:ea typeface="ＭＳ Ｐゴシック" charset="-128"/>
              <a:cs typeface="ＭＳ Ｐゴシック" charset="-128"/>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1746" name="Slide Image Placeholder 1"/>
          <p:cNvSpPr>
            <a:spLocks noGrp="1" noRot="1" noChangeAspect="1"/>
          </p:cNvSpPr>
          <p:nvPr>
            <p:ph type="sldImg"/>
          </p:nvPr>
        </p:nvSpPr>
        <p:spPr bwMode="auto">
          <a:noFill/>
          <a:ln>
            <a:solidFill>
              <a:srgbClr val="000000"/>
            </a:solidFill>
            <a:miter lim="800000"/>
            <a:headEnd/>
            <a:tailEnd/>
          </a:ln>
        </p:spPr>
      </p:sp>
      <p:sp>
        <p:nvSpPr>
          <p:cNvPr id="31747" name="Notes Placeholder 2"/>
          <p:cNvSpPr>
            <a:spLocks noGrp="1"/>
          </p:cNvSpPr>
          <p:nvPr>
            <p:ph type="body" idx="1"/>
          </p:nvPr>
        </p:nvSpPr>
        <p:spPr bwMode="auto">
          <a:noFill/>
        </p:spPr>
        <p:txBody>
          <a:bodyPr wrap="square" numCol="1" anchor="t" anchorCtr="0" compatLnSpc="1">
            <a:prstTxWarp prst="textNoShape">
              <a:avLst/>
            </a:prstTxWarp>
            <a:normAutofit fontScale="92500" lnSpcReduction="20000"/>
          </a:bodyPr>
          <a:lstStyle/>
          <a:p>
            <a:pPr eaLnBrk="1" hangingPunct="1">
              <a:spcBef>
                <a:spcPct val="0"/>
              </a:spcBef>
            </a:pPr>
            <a:endParaRPr lang="en-US" dirty="0" smtClean="0"/>
          </a:p>
          <a:p>
            <a:pPr eaLnBrk="1" hangingPunct="1">
              <a:spcBef>
                <a:spcPct val="0"/>
              </a:spcBef>
            </a:pPr>
            <a:r>
              <a:rPr lang="en-US" dirty="0" smtClean="0"/>
              <a:t>Let’s look at doctors.  They’re rational, right?  They say so.  But pharma companies bet the opposite way, spending gazillions on med-</a:t>
            </a:r>
            <a:r>
              <a:rPr lang="en-US" dirty="0" err="1" smtClean="0"/>
              <a:t>ed</a:t>
            </a:r>
            <a:r>
              <a:rPr lang="en-US" smtClean="0"/>
              <a:t>, to get doctors to prescribe their way.</a:t>
            </a:r>
          </a:p>
          <a:p>
            <a:pPr eaLnBrk="1" hangingPunct="1">
              <a:spcBef>
                <a:spcPct val="0"/>
              </a:spcBef>
            </a:pPr>
            <a:endParaRPr lang="en-US" smtClean="0"/>
          </a:p>
          <a:p>
            <a:pPr eaLnBrk="1" hangingPunct="1">
              <a:spcBef>
                <a:spcPct val="0"/>
              </a:spcBef>
            </a:pPr>
            <a:r>
              <a:rPr lang="en-US" smtClean="0"/>
              <a:t>Doctors insist that golf outing to Hawaii that pharma paid for didn’t change their mind. </a:t>
            </a:r>
          </a:p>
          <a:p>
            <a:pPr eaLnBrk="1" hangingPunct="1">
              <a:spcBef>
                <a:spcPct val="0"/>
              </a:spcBef>
            </a:pPr>
            <a:endParaRPr lang="en-US" smtClean="0"/>
          </a:p>
          <a:p>
            <a:pPr eaLnBrk="1" hangingPunct="1">
              <a:spcBef>
                <a:spcPct val="0"/>
              </a:spcBef>
            </a:pPr>
            <a:r>
              <a:rPr lang="en-US" smtClean="0"/>
              <a:t>One of them has to be wrong: who is it?  Pharma or doctors?</a:t>
            </a:r>
          </a:p>
          <a:p>
            <a:pPr eaLnBrk="1" hangingPunct="1">
              <a:spcBef>
                <a:spcPct val="0"/>
              </a:spcBef>
            </a:pPr>
            <a:endParaRPr lang="en-US" smtClean="0"/>
          </a:p>
          <a:p>
            <a:pPr eaLnBrk="1" hangingPunct="1">
              <a:spcBef>
                <a:spcPct val="0"/>
              </a:spcBef>
            </a:pPr>
            <a:r>
              <a:rPr lang="en-US" smtClean="0"/>
              <a:t>Hint: pharma companies are not stupid. </a:t>
            </a:r>
          </a:p>
          <a:p>
            <a:pPr eaLnBrk="1" hangingPunct="1">
              <a:spcBef>
                <a:spcPct val="0"/>
              </a:spcBef>
            </a:pPr>
            <a:endParaRPr lang="en-US" smtClean="0"/>
          </a:p>
          <a:p>
            <a:pPr eaLnBrk="1" hangingPunct="1">
              <a:spcBef>
                <a:spcPct val="0"/>
              </a:spcBef>
            </a:pPr>
            <a:r>
              <a:rPr lang="en-US" smtClean="0"/>
              <a:t>Studies show that doctors are in fact influenced by that paid vacation in Hawaii, by the “expert” speech they delivered with Powerpoint prepared by the pharma company—even by the tschotskes handed out for their office.</a:t>
            </a:r>
          </a:p>
          <a:p>
            <a:pPr eaLnBrk="1" hangingPunct="1">
              <a:spcBef>
                <a:spcPct val="0"/>
              </a:spcBef>
            </a:pPr>
            <a:endParaRPr lang="en-US" smtClean="0"/>
          </a:p>
          <a:p>
            <a:pPr eaLnBrk="1" hangingPunct="1">
              <a:spcBef>
                <a:spcPct val="0"/>
              </a:spcBef>
            </a:pPr>
            <a:r>
              <a:rPr lang="en-US" smtClean="0"/>
              <a:t>So, doctors also don’t seem to evidence rational behavior.</a:t>
            </a:r>
          </a:p>
          <a:p>
            <a:pPr eaLnBrk="1" hangingPunct="1">
              <a:spcBef>
                <a:spcPct val="0"/>
              </a:spcBef>
            </a:pPr>
            <a:endParaRPr lang="en-US" smtClean="0"/>
          </a:p>
          <a:p>
            <a:pPr eaLnBrk="1" hangingPunct="1">
              <a:spcBef>
                <a:spcPct val="0"/>
              </a:spcBef>
            </a:pPr>
            <a:r>
              <a:rPr lang="en-US" smtClean="0"/>
              <a:t>Businesspeople?   Not at all.</a:t>
            </a:r>
          </a:p>
          <a:p>
            <a:pPr eaLnBrk="1" hangingPunct="1">
              <a:spcBef>
                <a:spcPct val="0"/>
              </a:spcBef>
            </a:pPr>
            <a:r>
              <a:rPr lang="en-US" smtClean="0"/>
              <a:t>-story—telecomms $5MM consultingdeal</a:t>
            </a:r>
          </a:p>
          <a:p>
            <a:pPr eaLnBrk="1" hangingPunct="1">
              <a:spcBef>
                <a:spcPct val="0"/>
              </a:spcBef>
            </a:pPr>
            <a:r>
              <a:rPr lang="en-US" smtClean="0"/>
              <a:t>-story—Schroders Bank PLC corporate strategy deal</a:t>
            </a:r>
          </a:p>
          <a:p>
            <a:pPr eaLnBrk="1" hangingPunct="1">
              <a:spcBef>
                <a:spcPct val="0"/>
              </a:spcBef>
            </a:pPr>
            <a:r>
              <a:rPr lang="en-US" smtClean="0"/>
              <a:t>-story—more, plus audience</a:t>
            </a:r>
          </a:p>
          <a:p>
            <a:pPr eaLnBrk="1" hangingPunct="1">
              <a:spcBef>
                <a:spcPct val="0"/>
              </a:spcBef>
            </a:pPr>
            <a:endParaRPr lang="en-US" smtClean="0"/>
          </a:p>
          <a:p>
            <a:pPr eaLnBrk="1" hangingPunct="1">
              <a:spcBef>
                <a:spcPct val="0"/>
              </a:spcBef>
            </a:pPr>
            <a:endParaRPr lang="en-US" smtClean="0"/>
          </a:p>
        </p:txBody>
      </p:sp>
      <p:sp>
        <p:nvSpPr>
          <p:cNvPr id="31748"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5810A483-6D54-504D-8DDC-E0F767AD29DE}" type="slidenum">
              <a:rPr lang="en-US" smtClean="0">
                <a:ea typeface="ＭＳ Ｐゴシック" charset="-128"/>
                <a:cs typeface="ＭＳ Ｐゴシック" charset="-128"/>
              </a:rPr>
              <a:pPr fontAlgn="base">
                <a:spcBef>
                  <a:spcPct val="0"/>
                </a:spcBef>
                <a:spcAft>
                  <a:spcPct val="0"/>
                </a:spcAft>
                <a:defRPr/>
              </a:pPr>
              <a:t>21</a:t>
            </a:fld>
            <a:endParaRPr lang="en-US" smtClean="0">
              <a:ea typeface="ＭＳ Ｐゴシック" charset="-128"/>
              <a:cs typeface="ＭＳ Ｐゴシック" charset="-128"/>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85000" lnSpcReduction="10000"/>
          </a:bodyPr>
          <a:lstStyle/>
          <a:p>
            <a:r>
              <a:rPr lang="en-US" dirty="0" smtClean="0"/>
              <a:t>A well-known psychologist who has spent 35 years researching the subject of influence, including three years going “undercover” to observe real-life situations of persuasion. </a:t>
            </a:r>
          </a:p>
          <a:p>
            <a:endParaRPr lang="en-US" dirty="0" smtClean="0"/>
          </a:p>
          <a:p>
            <a:r>
              <a:rPr lang="en-US" dirty="0" smtClean="0"/>
              <a:t>As a result, he discovered 6 “weapons of influence” – none of which have anything to do with ration and logic</a:t>
            </a:r>
          </a:p>
          <a:p>
            <a:pPr lvl="1"/>
            <a:r>
              <a:rPr lang="en-US" dirty="0" smtClean="0"/>
              <a:t>Note: If you prefer your research from a Harvard grad, </a:t>
            </a:r>
            <a:r>
              <a:rPr lang="en-US" dirty="0" smtClean="0">
                <a:ea typeface="ＭＳ Ｐゴシック" pitchFamily="-65" charset="-128"/>
              </a:rPr>
              <a:t>Howard Gardner, the psychologist credited with developing early EI theory in the 70’s and 80’s: he has a list of 7 and rational argument is #7.</a:t>
            </a:r>
            <a:endParaRPr lang="en-US" dirty="0" smtClean="0"/>
          </a:p>
          <a:p>
            <a:endParaRPr lang="en-US" dirty="0" smtClean="0"/>
          </a:p>
          <a:p>
            <a:r>
              <a:rPr lang="en-US" dirty="0" smtClean="0"/>
              <a:t>According to </a:t>
            </a:r>
            <a:r>
              <a:rPr lang="en-US" dirty="0" err="1" smtClean="0"/>
              <a:t>Cialdini</a:t>
            </a:r>
            <a:r>
              <a:rPr lang="en-US" dirty="0" smtClean="0"/>
              <a:t>, the single most important factor is </a:t>
            </a:r>
            <a:r>
              <a:rPr lang="en-US" b="1" dirty="0" smtClean="0"/>
              <a:t>reciprocity</a:t>
            </a:r>
            <a:r>
              <a:rPr lang="en-US" dirty="0" smtClean="0"/>
              <a:t>, as in the tendency to return a favor. </a:t>
            </a:r>
          </a:p>
          <a:p>
            <a:r>
              <a:rPr lang="en-US" dirty="0" smtClean="0"/>
              <a:t>	Free samples marketing</a:t>
            </a:r>
          </a:p>
          <a:p>
            <a:r>
              <a:rPr lang="en-US" dirty="0" smtClean="0"/>
              <a:t>	Panhandling</a:t>
            </a:r>
          </a:p>
          <a:p>
            <a:endParaRPr lang="en-US" dirty="0" smtClean="0"/>
          </a:p>
          <a:p>
            <a:pPr>
              <a:defRPr/>
            </a:pPr>
            <a:r>
              <a:rPr lang="en-US" dirty="0" smtClean="0">
                <a:ea typeface="ＭＳ Ｐゴシック" pitchFamily="-65" charset="-128"/>
              </a:rPr>
              <a:t>Plays out in the business of advice-giving in the art of LISTENING.  </a:t>
            </a:r>
          </a:p>
          <a:p>
            <a:pPr>
              <a:defRPr/>
            </a:pPr>
            <a:endParaRPr lang="en-US" dirty="0" smtClean="0">
              <a:ea typeface="ＭＳ Ｐゴシック" pitchFamily="-65" charset="-128"/>
            </a:endParaRPr>
          </a:p>
          <a:p>
            <a:pPr>
              <a:defRPr/>
            </a:pPr>
            <a:r>
              <a:rPr lang="en-US" dirty="0" smtClean="0">
                <a:ea typeface="ＭＳ Ｐゴシック" pitchFamily="-65" charset="-128"/>
              </a:rPr>
              <a:t>If you raised your hand earlier, what this means for you is that the chances are your clients are not listening to your advice because you’re not listening to them. </a:t>
            </a:r>
          </a:p>
          <a:p>
            <a:pPr>
              <a:defRPr/>
            </a:pPr>
            <a:endParaRPr lang="en-US" dirty="0" smtClean="0">
              <a:ea typeface="ＭＳ Ｐゴシック" pitchFamily="-65" charset="-128"/>
            </a:endParaRPr>
          </a:p>
          <a:p>
            <a:pPr>
              <a:defRPr/>
            </a:pPr>
            <a:r>
              <a:rPr lang="en-US" dirty="0" smtClean="0">
                <a:ea typeface="ＭＳ Ｐゴシック" pitchFamily="-65" charset="-128"/>
              </a:rPr>
              <a:t>Unfortunately, the news gets worse. Why? Because it’s not enough to just listen … </a:t>
            </a:r>
          </a:p>
          <a:p>
            <a:endParaRPr lang="en-US" dirty="0" smtClean="0"/>
          </a:p>
          <a:p>
            <a:endParaRPr lang="en-US" dirty="0" smtClean="0"/>
          </a:p>
        </p:txBody>
      </p:sp>
      <p:sp>
        <p:nvSpPr>
          <p:cNvPr id="4" name="Slide Number Placeholder 3"/>
          <p:cNvSpPr>
            <a:spLocks noGrp="1"/>
          </p:cNvSpPr>
          <p:nvPr>
            <p:ph type="sldNum" sz="quarter" idx="10"/>
          </p:nvPr>
        </p:nvSpPr>
        <p:spPr/>
        <p:txBody>
          <a:bodyPr/>
          <a:lstStyle/>
          <a:p>
            <a:fld id="{63254353-D659-DE4F-A778-3A04F023DA62}" type="slidenum">
              <a:rPr lang="en-US" smtClean="0"/>
              <a:pPr/>
              <a:t>22</a:t>
            </a:fld>
            <a:endParaRPr lang="en-US"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5842" name="Slide Image Placeholder 1"/>
          <p:cNvSpPr>
            <a:spLocks noGrp="1" noRot="1" noChangeAspect="1"/>
          </p:cNvSpPr>
          <p:nvPr>
            <p:ph type="sldImg"/>
          </p:nvPr>
        </p:nvSpPr>
        <p:spPr bwMode="auto">
          <a:noFill/>
          <a:ln>
            <a:solidFill>
              <a:srgbClr val="000000"/>
            </a:solidFill>
            <a:miter lim="800000"/>
            <a:headEnd/>
            <a:tailEnd/>
          </a:ln>
        </p:spPr>
      </p:sp>
      <p:sp>
        <p:nvSpPr>
          <p:cNvPr id="35843" name="Notes Placeholder 2"/>
          <p:cNvSpPr>
            <a:spLocks noGrp="1"/>
          </p:cNvSpPr>
          <p:nvPr>
            <p:ph type="body" idx="1"/>
          </p:nvPr>
        </p:nvSpPr>
        <p:spPr bwMode="auto">
          <a:noFill/>
        </p:spPr>
        <p:txBody>
          <a:bodyPr wrap="square" numCol="1" anchor="t" anchorCtr="0" compatLnSpc="1">
            <a:prstTxWarp prst="textNoShape">
              <a:avLst/>
            </a:prstTxWarp>
            <a:normAutofit/>
          </a:bodyPr>
          <a:lstStyle/>
          <a:p>
            <a:pPr eaLnBrk="1" hangingPunct="1">
              <a:spcBef>
                <a:spcPct val="0"/>
              </a:spcBef>
            </a:pPr>
            <a:r>
              <a:rPr lang="en-US" sz="1600" dirty="0" smtClean="0"/>
              <a:t>Charlie’s doctor story from TBS.  </a:t>
            </a:r>
          </a:p>
          <a:p>
            <a:pPr eaLnBrk="1" hangingPunct="1">
              <a:spcBef>
                <a:spcPct val="0"/>
              </a:spcBef>
            </a:pPr>
            <a:endParaRPr lang="en-US" sz="1600" dirty="0" smtClean="0"/>
          </a:p>
          <a:p>
            <a:pPr eaLnBrk="1" hangingPunct="1">
              <a:spcBef>
                <a:spcPct val="0"/>
              </a:spcBef>
            </a:pPr>
            <a:r>
              <a:rPr lang="en-US" sz="1600" dirty="0" smtClean="0"/>
              <a:t>The only difference in the two scenarios is bedside manner; empathy</a:t>
            </a:r>
          </a:p>
          <a:p>
            <a:pPr eaLnBrk="1" hangingPunct="1">
              <a:spcBef>
                <a:spcPct val="0"/>
              </a:spcBef>
            </a:pPr>
            <a:endParaRPr lang="en-US" sz="1600" dirty="0" smtClean="0"/>
          </a:p>
          <a:p>
            <a:pPr eaLnBrk="1" hangingPunct="1">
              <a:spcBef>
                <a:spcPct val="0"/>
              </a:spcBef>
            </a:pPr>
            <a:r>
              <a:rPr lang="en-US" sz="1600" dirty="0" smtClean="0"/>
              <a:t>Reference also the Harvard medical school story about 700 surgeons, also referenced in Malcolm </a:t>
            </a:r>
            <a:r>
              <a:rPr lang="en-US" sz="1600" dirty="0" err="1" smtClean="0"/>
              <a:t>Gladwell’s</a:t>
            </a:r>
            <a:r>
              <a:rPr lang="en-US" sz="1600" dirty="0" smtClean="0"/>
              <a:t> book (one of them).</a:t>
            </a:r>
          </a:p>
          <a:p>
            <a:pPr eaLnBrk="1" hangingPunct="1">
              <a:spcBef>
                <a:spcPct val="0"/>
              </a:spcBef>
            </a:pPr>
            <a:endParaRPr lang="en-US" sz="1600" dirty="0" smtClean="0"/>
          </a:p>
          <a:p>
            <a:pPr eaLnBrk="1" hangingPunct="1">
              <a:spcBef>
                <a:spcPct val="0"/>
              </a:spcBef>
            </a:pPr>
            <a:r>
              <a:rPr lang="en-US" sz="1600" dirty="0" smtClean="0"/>
              <a:t>Same exact pattern.  </a:t>
            </a:r>
          </a:p>
          <a:p>
            <a:pPr eaLnBrk="1" hangingPunct="1">
              <a:spcBef>
                <a:spcPct val="0"/>
              </a:spcBef>
            </a:pPr>
            <a:endParaRPr lang="en-US" sz="1600" dirty="0" smtClean="0"/>
          </a:p>
          <a:p>
            <a:pPr eaLnBrk="1" hangingPunct="1">
              <a:spcBef>
                <a:spcPct val="0"/>
              </a:spcBef>
            </a:pPr>
            <a:r>
              <a:rPr lang="en-US" sz="1600" dirty="0" smtClean="0"/>
              <a:t>If you listen, they will listen to you.</a:t>
            </a:r>
          </a:p>
          <a:p>
            <a:pPr eaLnBrk="1" hangingPunct="1">
              <a:spcBef>
                <a:spcPct val="0"/>
              </a:spcBef>
            </a:pPr>
            <a:r>
              <a:rPr lang="en-US" sz="1600" dirty="0" smtClean="0"/>
              <a:t>If you do not listen, they will not listen to you. </a:t>
            </a:r>
          </a:p>
          <a:p>
            <a:pPr eaLnBrk="1" hangingPunct="1">
              <a:spcBef>
                <a:spcPct val="0"/>
              </a:spcBef>
            </a:pPr>
            <a:endParaRPr lang="en-US" sz="1600" dirty="0" smtClean="0"/>
          </a:p>
          <a:p>
            <a:pPr eaLnBrk="1" hangingPunct="1">
              <a:spcBef>
                <a:spcPct val="0"/>
              </a:spcBef>
            </a:pPr>
            <a:r>
              <a:rPr lang="en-US" sz="1600" dirty="0" smtClean="0"/>
              <a:t>Reciprocity.  It’s how influence works. </a:t>
            </a:r>
          </a:p>
        </p:txBody>
      </p:sp>
      <p:sp>
        <p:nvSpPr>
          <p:cNvPr id="35844"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24A974B1-3534-184F-8AAA-E3DDACBC0B0E}" type="slidenum">
              <a:rPr lang="en-US" smtClean="0">
                <a:ea typeface="ＭＳ Ｐゴシック" charset="-128"/>
                <a:cs typeface="ＭＳ Ｐゴシック" charset="-128"/>
              </a:rPr>
              <a:pPr fontAlgn="base">
                <a:spcBef>
                  <a:spcPct val="0"/>
                </a:spcBef>
                <a:spcAft>
                  <a:spcPct val="0"/>
                </a:spcAft>
                <a:defRPr/>
              </a:pPr>
              <a:t>23</a:t>
            </a:fld>
            <a:endParaRPr lang="en-US" smtClean="0">
              <a:ea typeface="ＭＳ Ｐゴシック" charset="-128"/>
              <a:cs typeface="ＭＳ Ｐゴシック" charset="-128"/>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63254353-D659-DE4F-A778-3A04F023DA62}" type="slidenum">
              <a:rPr lang="en-US" smtClean="0"/>
              <a:pPr/>
              <a:t>2</a:t>
            </a:fld>
            <a:endParaRPr lang="en-US"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7890" name="Slide Image Placeholder 1"/>
          <p:cNvSpPr>
            <a:spLocks noGrp="1" noRot="1" noChangeAspect="1"/>
          </p:cNvSpPr>
          <p:nvPr>
            <p:ph type="sldImg"/>
          </p:nvPr>
        </p:nvSpPr>
        <p:spPr bwMode="auto">
          <a:noFill/>
          <a:ln>
            <a:solidFill>
              <a:srgbClr val="000000"/>
            </a:solidFill>
            <a:miter lim="800000"/>
            <a:headEnd/>
            <a:tailEnd/>
          </a:ln>
        </p:spPr>
      </p:sp>
      <p:sp>
        <p:nvSpPr>
          <p:cNvPr id="37891" name="Notes Placeholder 2"/>
          <p:cNvSpPr>
            <a:spLocks noGrp="1"/>
          </p:cNvSpPr>
          <p:nvPr>
            <p:ph type="body" idx="1"/>
          </p:nvPr>
        </p:nvSpPr>
        <p:spPr bwMode="auto">
          <a:noFill/>
        </p:spPr>
        <p:txBody>
          <a:bodyPr wrap="square" numCol="1" anchor="t" anchorCtr="0" compatLnSpc="1">
            <a:prstTxWarp prst="textNoShape">
              <a:avLst/>
            </a:prstTxWarp>
            <a:normAutofit/>
          </a:bodyPr>
          <a:lstStyle/>
          <a:p>
            <a:pPr eaLnBrk="1" hangingPunct="1">
              <a:spcBef>
                <a:spcPct val="0"/>
              </a:spcBef>
            </a:pPr>
            <a:r>
              <a:rPr lang="en-US" sz="1600" dirty="0" smtClean="0"/>
              <a:t>Neil Rackham, author of most famous sales training program, world’s largest sales study, SPIN is used by half the Fortune 500 companies. </a:t>
            </a:r>
          </a:p>
          <a:p>
            <a:pPr eaLnBrk="1" hangingPunct="1">
              <a:spcBef>
                <a:spcPct val="0"/>
              </a:spcBef>
            </a:pPr>
            <a:endParaRPr lang="en-US" sz="1600" dirty="0" smtClean="0"/>
          </a:p>
          <a:p>
            <a:pPr eaLnBrk="1" hangingPunct="1">
              <a:spcBef>
                <a:spcPct val="0"/>
              </a:spcBef>
            </a:pPr>
            <a:r>
              <a:rPr lang="en-US" sz="1600" dirty="0" smtClean="0"/>
              <a:t>Same lesson: if you don’t listen (i.e. if you just jump to the answer), they will not listen to you.</a:t>
            </a:r>
          </a:p>
          <a:p>
            <a:pPr eaLnBrk="1" hangingPunct="1">
              <a:spcBef>
                <a:spcPct val="0"/>
              </a:spcBef>
            </a:pPr>
            <a:endParaRPr lang="en-US" sz="1600" dirty="0" smtClean="0"/>
          </a:p>
          <a:p>
            <a:pPr eaLnBrk="1" hangingPunct="1">
              <a:spcBef>
                <a:spcPct val="0"/>
              </a:spcBef>
            </a:pPr>
            <a:r>
              <a:rPr lang="en-US" sz="1600" dirty="0" smtClean="0"/>
              <a:t>Same story as </a:t>
            </a:r>
            <a:r>
              <a:rPr lang="en-US" sz="1600" dirty="0" err="1" smtClean="0"/>
              <a:t>Cialdini</a:t>
            </a:r>
            <a:r>
              <a:rPr lang="en-US" sz="1600" dirty="0" smtClean="0"/>
              <a:t>, yet again.</a:t>
            </a:r>
          </a:p>
          <a:p>
            <a:pPr eaLnBrk="1" hangingPunct="1">
              <a:spcBef>
                <a:spcPct val="0"/>
              </a:spcBef>
            </a:pPr>
            <a:endParaRPr lang="en-US" sz="1600" dirty="0" smtClean="0"/>
          </a:p>
          <a:p>
            <a:pPr eaLnBrk="1" hangingPunct="1">
              <a:spcBef>
                <a:spcPct val="0"/>
              </a:spcBef>
            </a:pPr>
            <a:r>
              <a:rPr lang="en-US" sz="1600" dirty="0" smtClean="0"/>
              <a:t>And, he says this is the most common sales problem: not listening, therefore not being listened to.</a:t>
            </a:r>
          </a:p>
          <a:p>
            <a:pPr eaLnBrk="1" hangingPunct="1">
              <a:spcBef>
                <a:spcPct val="0"/>
              </a:spcBef>
            </a:pPr>
            <a:endParaRPr lang="en-US" sz="1600" dirty="0" smtClean="0"/>
          </a:p>
          <a:p>
            <a:pPr eaLnBrk="1" hangingPunct="1">
              <a:spcBef>
                <a:spcPct val="0"/>
              </a:spcBef>
            </a:pPr>
            <a:r>
              <a:rPr lang="en-US" sz="1600" dirty="0" smtClean="0"/>
              <a:t>Reciprocity drives sales.  And according to the world’s expert, the single biggest sales problem is the violation of the rule of reciprocity.  Why don’t they buy?  Because you tried to sell before listening.  </a:t>
            </a:r>
          </a:p>
          <a:p>
            <a:pPr eaLnBrk="1" hangingPunct="1">
              <a:spcBef>
                <a:spcPct val="0"/>
              </a:spcBef>
            </a:pPr>
            <a:endParaRPr lang="en-US" sz="1600" dirty="0" smtClean="0"/>
          </a:p>
          <a:p>
            <a:pPr eaLnBrk="1" hangingPunct="1">
              <a:spcBef>
                <a:spcPct val="0"/>
              </a:spcBef>
            </a:pPr>
            <a:endParaRPr lang="en-US" sz="1600" dirty="0" smtClean="0"/>
          </a:p>
        </p:txBody>
      </p:sp>
      <p:sp>
        <p:nvSpPr>
          <p:cNvPr id="37892"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01748A13-AF75-BF4C-B52C-6C9883F5B94F}" type="slidenum">
              <a:rPr lang="en-US" smtClean="0">
                <a:ea typeface="ＭＳ Ｐゴシック" charset="-128"/>
                <a:cs typeface="ＭＳ Ｐゴシック" charset="-128"/>
              </a:rPr>
              <a:pPr fontAlgn="base">
                <a:spcBef>
                  <a:spcPct val="0"/>
                </a:spcBef>
                <a:spcAft>
                  <a:spcPct val="0"/>
                </a:spcAft>
                <a:defRPr/>
              </a:pPr>
              <a:t>24</a:t>
            </a:fld>
            <a:endParaRPr lang="en-US" smtClean="0">
              <a:ea typeface="ＭＳ Ｐゴシック" charset="-128"/>
              <a:cs typeface="ＭＳ Ｐゴシック" charset="-128"/>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1986" name="Slide Image Placeholder 1"/>
          <p:cNvSpPr>
            <a:spLocks noGrp="1" noRot="1" noChangeAspect="1" noTextEdit="1"/>
          </p:cNvSpPr>
          <p:nvPr>
            <p:ph type="sldImg"/>
          </p:nvPr>
        </p:nvSpPr>
        <p:spPr bwMode="auto">
          <a:noFill/>
          <a:ln>
            <a:solidFill>
              <a:srgbClr val="000000"/>
            </a:solidFill>
            <a:miter lim="800000"/>
            <a:headEnd/>
            <a:tailEnd/>
          </a:ln>
        </p:spPr>
      </p:sp>
      <p:sp>
        <p:nvSpPr>
          <p:cNvPr id="41987" name="Notes Placeholder 2"/>
          <p:cNvSpPr>
            <a:spLocks noGrp="1"/>
          </p:cNvSpPr>
          <p:nvPr>
            <p:ph type="body" idx="1"/>
          </p:nvPr>
        </p:nvSpPr>
        <p:spPr bwMode="auto">
          <a:noFill/>
        </p:spPr>
        <p:txBody>
          <a:bodyPr wrap="square" numCol="1" anchor="t" anchorCtr="0" compatLnSpc="1">
            <a:prstTxWarp prst="textNoShape">
              <a:avLst/>
            </a:prstTxWarp>
            <a:normAutofit/>
          </a:bodyPr>
          <a:lstStyle/>
          <a:p>
            <a:pPr eaLnBrk="1" hangingPunct="1">
              <a:spcBef>
                <a:spcPct val="0"/>
              </a:spcBef>
            </a:pPr>
            <a:r>
              <a:rPr lang="en-US" sz="1600" dirty="0" smtClean="0"/>
              <a:t>Listening breaks down all kinds of barriers</a:t>
            </a:r>
          </a:p>
          <a:p>
            <a:pPr eaLnBrk="1" hangingPunct="1">
              <a:spcBef>
                <a:spcPct val="0"/>
              </a:spcBef>
            </a:pPr>
            <a:r>
              <a:rPr lang="en-US" sz="1600" dirty="0" smtClean="0"/>
              <a:t>NY Times columnist and Pulitzer Prize winning author</a:t>
            </a:r>
          </a:p>
          <a:p>
            <a:pPr eaLnBrk="1" hangingPunct="1">
              <a:spcBef>
                <a:spcPct val="0"/>
              </a:spcBef>
            </a:pPr>
            <a:r>
              <a:rPr lang="en-US" sz="1600" dirty="0" smtClean="0"/>
              <a:t>&lt;Read&gt;</a:t>
            </a:r>
          </a:p>
          <a:p>
            <a:pPr eaLnBrk="1" hangingPunct="1">
              <a:spcBef>
                <a:spcPct val="0"/>
              </a:spcBef>
            </a:pPr>
            <a:r>
              <a:rPr lang="en-US" sz="1600" dirty="0" smtClean="0"/>
              <a:t>Add: “Never underestimate how much people just want to feel that they have been heard; once you have given them that chance, they will hear you.”</a:t>
            </a:r>
          </a:p>
          <a:p>
            <a:pPr eaLnBrk="1" hangingPunct="1">
              <a:spcBef>
                <a:spcPct val="0"/>
              </a:spcBef>
            </a:pPr>
            <a:endParaRPr lang="en-US" sz="1600" dirty="0" smtClean="0"/>
          </a:p>
          <a:p>
            <a:pPr eaLnBrk="1" hangingPunct="1">
              <a:spcBef>
                <a:spcPct val="0"/>
              </a:spcBef>
            </a:pPr>
            <a:r>
              <a:rPr lang="en-US" sz="1600" dirty="0" smtClean="0"/>
              <a:t>RECIPROCITY</a:t>
            </a:r>
          </a:p>
          <a:p>
            <a:pPr eaLnBrk="1" hangingPunct="1">
              <a:spcBef>
                <a:spcPct val="0"/>
              </a:spcBef>
            </a:pPr>
            <a:r>
              <a:rPr lang="en-US" sz="1600" dirty="0" smtClean="0"/>
              <a:t>Paradox of influence: the most influential people are those who are open to influence</a:t>
            </a:r>
          </a:p>
          <a:p>
            <a:pPr eaLnBrk="1" hangingPunct="1">
              <a:spcBef>
                <a:spcPct val="0"/>
              </a:spcBef>
            </a:pPr>
            <a:endParaRPr lang="en-US" sz="1600" dirty="0" smtClean="0"/>
          </a:p>
          <a:p>
            <a:pPr eaLnBrk="1" hangingPunct="1">
              <a:spcBef>
                <a:spcPct val="0"/>
              </a:spcBef>
            </a:pPr>
            <a:r>
              <a:rPr lang="en-US" sz="1600" dirty="0" smtClean="0"/>
              <a:t>Same as </a:t>
            </a:r>
            <a:r>
              <a:rPr lang="en-US" sz="1600" dirty="0" err="1" smtClean="0"/>
              <a:t>Cialdini</a:t>
            </a:r>
            <a:r>
              <a:rPr lang="en-US" sz="1600" dirty="0" smtClean="0"/>
              <a:t>: if you listen, they will listen to you.  If you do not listen, they will not listen to you. </a:t>
            </a:r>
          </a:p>
          <a:p>
            <a:pPr eaLnBrk="1" hangingPunct="1">
              <a:spcBef>
                <a:spcPct val="0"/>
              </a:spcBef>
            </a:pPr>
            <a:endParaRPr lang="en-US" sz="1600" dirty="0" smtClean="0"/>
          </a:p>
          <a:p>
            <a:pPr eaLnBrk="1" hangingPunct="1">
              <a:spcBef>
                <a:spcPct val="0"/>
              </a:spcBef>
            </a:pPr>
            <a:r>
              <a:rPr lang="en-US" sz="1600" dirty="0" smtClean="0"/>
              <a:t>Reciprocity.  It works. </a:t>
            </a:r>
          </a:p>
          <a:p>
            <a:pPr eaLnBrk="1" hangingPunct="1">
              <a:spcBef>
                <a:spcPct val="0"/>
              </a:spcBef>
            </a:pPr>
            <a:endParaRPr lang="en-US" sz="1600" dirty="0" smtClean="0"/>
          </a:p>
          <a:p>
            <a:pPr eaLnBrk="1" hangingPunct="1">
              <a:spcBef>
                <a:spcPct val="0"/>
              </a:spcBef>
            </a:pPr>
            <a:endParaRPr lang="en-US" sz="1600" dirty="0" smtClean="0"/>
          </a:p>
        </p:txBody>
      </p:sp>
      <p:sp>
        <p:nvSpPr>
          <p:cNvPr id="41988"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C51A8D23-B473-3F4B-9A2F-02E9D47789A8}" type="slidenum">
              <a:rPr lang="en-US" smtClean="0">
                <a:ea typeface="ＭＳ Ｐゴシック" charset="-128"/>
                <a:cs typeface="ＭＳ Ｐゴシック" charset="-128"/>
              </a:rPr>
              <a:pPr fontAlgn="base">
                <a:spcBef>
                  <a:spcPct val="0"/>
                </a:spcBef>
                <a:spcAft>
                  <a:spcPct val="0"/>
                </a:spcAft>
                <a:defRPr/>
              </a:pPr>
              <a:t>25</a:t>
            </a:fld>
            <a:endParaRPr lang="en-US" smtClean="0">
              <a:ea typeface="ＭＳ Ｐゴシック" charset="-128"/>
              <a:cs typeface="ＭＳ Ｐゴシック" charset="-128"/>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600" dirty="0" smtClean="0"/>
              <a:t>Ask anyone who’s been to marriage counseling … or ask John </a:t>
            </a:r>
            <a:r>
              <a:rPr lang="en-US" sz="1600" dirty="0" err="1" smtClean="0"/>
              <a:t>Gottman</a:t>
            </a:r>
            <a:r>
              <a:rPr lang="en-US" sz="1600" dirty="0" smtClean="0"/>
              <a:t>, well known for his work on marital stability (and his “love lab” in Seattle, WA) … and they’ll tell you that it’s not enough to listen; it’s not enough for you to “get” your “partner. </a:t>
            </a:r>
          </a:p>
          <a:p>
            <a:endParaRPr lang="en-US" sz="1600" dirty="0" smtClean="0"/>
          </a:p>
          <a:p>
            <a:r>
              <a:rPr lang="en-US" sz="1600" dirty="0" smtClean="0"/>
              <a:t>You have to be sure that </a:t>
            </a:r>
            <a:r>
              <a:rPr lang="en-US" sz="1600" i="1" dirty="0" smtClean="0"/>
              <a:t>they get that you get them</a:t>
            </a:r>
            <a:r>
              <a:rPr lang="en-US" sz="1600" dirty="0" smtClean="0"/>
              <a:t>.</a:t>
            </a:r>
          </a:p>
          <a:p>
            <a:endParaRPr lang="en-US" sz="1600" dirty="0" smtClean="0"/>
          </a:p>
          <a:p>
            <a:r>
              <a:rPr lang="en-US" sz="1600" dirty="0" smtClean="0"/>
              <a:t>While we’re not suggesting you have to walk down the aisle with your client to be their TA … or visit </a:t>
            </a:r>
            <a:r>
              <a:rPr lang="en-US" sz="1600" dirty="0" err="1" smtClean="0"/>
              <a:t>Gottman’s</a:t>
            </a:r>
            <a:r>
              <a:rPr lang="en-US" sz="1600" dirty="0" smtClean="0"/>
              <a:t> love lab together … you do have to master a skill known as </a:t>
            </a:r>
            <a:r>
              <a:rPr lang="en-US" sz="1600" b="1" dirty="0" smtClean="0"/>
              <a:t>empathy</a:t>
            </a:r>
            <a:r>
              <a:rPr lang="en-US" sz="1600" dirty="0" smtClean="0"/>
              <a:t>.</a:t>
            </a:r>
          </a:p>
          <a:p>
            <a:endParaRPr lang="en-US" sz="1600" dirty="0" smtClean="0"/>
          </a:p>
        </p:txBody>
      </p:sp>
      <p:sp>
        <p:nvSpPr>
          <p:cNvPr id="4" name="Slide Number Placeholder 3"/>
          <p:cNvSpPr>
            <a:spLocks noGrp="1"/>
          </p:cNvSpPr>
          <p:nvPr>
            <p:ph type="sldNum" sz="quarter" idx="10"/>
          </p:nvPr>
        </p:nvSpPr>
        <p:spPr/>
        <p:txBody>
          <a:bodyPr/>
          <a:lstStyle/>
          <a:p>
            <a:fld id="{63254353-D659-DE4F-A778-3A04F023DA62}" type="slidenum">
              <a:rPr lang="en-US" smtClean="0"/>
              <a:pPr/>
              <a:t>26</a:t>
            </a:fld>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6082" name="Slide Image Placeholder 1"/>
          <p:cNvSpPr>
            <a:spLocks noGrp="1" noRot="1" noChangeAspect="1"/>
          </p:cNvSpPr>
          <p:nvPr>
            <p:ph type="sldImg"/>
          </p:nvPr>
        </p:nvSpPr>
        <p:spPr bwMode="auto">
          <a:noFill/>
          <a:ln>
            <a:solidFill>
              <a:srgbClr val="000000"/>
            </a:solidFill>
            <a:miter lim="800000"/>
            <a:headEnd/>
            <a:tailEnd/>
          </a:ln>
        </p:spPr>
      </p:sp>
      <p:sp>
        <p:nvSpPr>
          <p:cNvPr id="46083"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smtClean="0"/>
              <a:t>Just so we’re clear about how influence works in the real world:</a:t>
            </a:r>
          </a:p>
          <a:p>
            <a:pPr eaLnBrk="1" hangingPunct="1">
              <a:spcBef>
                <a:spcPct val="0"/>
              </a:spcBef>
            </a:pPr>
            <a:endParaRPr lang="en-US" smtClean="0"/>
          </a:p>
          <a:p>
            <a:pPr eaLnBrk="1" hangingPunct="1">
              <a:spcBef>
                <a:spcPct val="0"/>
              </a:spcBef>
            </a:pPr>
            <a:endParaRPr lang="en-US" smtClean="0"/>
          </a:p>
        </p:txBody>
      </p:sp>
      <p:sp>
        <p:nvSpPr>
          <p:cNvPr id="46084"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9D0439D9-855B-7C4A-ADB6-8869D03F66DB}" type="slidenum">
              <a:rPr lang="en-US" smtClean="0">
                <a:ea typeface="ＭＳ Ｐゴシック" charset="-128"/>
                <a:cs typeface="ＭＳ Ｐゴシック" charset="-128"/>
              </a:rPr>
              <a:pPr fontAlgn="base">
                <a:spcBef>
                  <a:spcPct val="0"/>
                </a:spcBef>
                <a:spcAft>
                  <a:spcPct val="0"/>
                </a:spcAft>
                <a:defRPr/>
              </a:pPr>
              <a:t>27</a:t>
            </a:fld>
            <a:endParaRPr lang="en-US" smtClean="0">
              <a:ea typeface="ＭＳ Ｐゴシック" charset="-128"/>
              <a:cs typeface="ＭＳ Ｐゴシック" charset="-128"/>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63254353-D659-DE4F-A778-3A04F023DA62}" type="slidenum">
              <a:rPr lang="en-US" smtClean="0"/>
              <a:pPr/>
              <a:t>29</a:t>
            </a:fld>
            <a:endParaRPr lang="en-US" dirty="0"/>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63254353-D659-DE4F-A778-3A04F023DA62}" type="slidenum">
              <a:rPr lang="en-US" smtClean="0"/>
              <a:pPr/>
              <a:t>30</a:t>
            </a:fld>
            <a:endParaRPr lang="en-US" dirty="0"/>
          </a:p>
        </p:txBody>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4" name="Slide Number Placeholder 3"/>
          <p:cNvSpPr>
            <a:spLocks noGrp="1"/>
          </p:cNvSpPr>
          <p:nvPr>
            <p:ph type="sldNum" sz="quarter" idx="10"/>
          </p:nvPr>
        </p:nvSpPr>
        <p:spPr/>
        <p:txBody>
          <a:bodyPr/>
          <a:lstStyle/>
          <a:p>
            <a:fld id="{63254353-D659-DE4F-A778-3A04F023DA62}" type="slidenum">
              <a:rPr lang="en-US" smtClean="0"/>
              <a:pPr/>
              <a:t>33</a:t>
            </a:fld>
            <a:endParaRPr lang="en-US"/>
          </a:p>
        </p:txBody>
      </p:sp>
      <p:sp>
        <p:nvSpPr>
          <p:cNvPr id="5" name="Notes Placeholder 4"/>
          <p:cNvSpPr>
            <a:spLocks noGrp="1"/>
          </p:cNvSpPr>
          <p:nvPr>
            <p:ph type="body" sz="quarter" idx="11"/>
          </p:nvPr>
        </p:nvSpPr>
        <p:spPr/>
        <p:txBody>
          <a:bodyPr>
            <a:normAutofit/>
          </a:bodyPr>
          <a:lstStyle/>
          <a:p>
            <a:endParaRPr 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latin typeface="Arial" pitchFamily="34" charset="0"/>
                <a:ea typeface="ＭＳ Ｐゴシック" pitchFamily="-65" charset="-128"/>
              </a:rPr>
              <a:t>Imagine … you’re in a conversation with a client and you want to build trust.  Which order most builds trust?  </a:t>
            </a:r>
          </a:p>
          <a:p>
            <a:endParaRPr lang="en-US" dirty="0" smtClean="0">
              <a:latin typeface="Arial" pitchFamily="34" charset="0"/>
              <a:ea typeface="ＭＳ Ｐゴシック" pitchFamily="-65" charset="-128"/>
            </a:endParaRPr>
          </a:p>
          <a:p>
            <a:r>
              <a:rPr lang="en-US" dirty="0" smtClean="0">
                <a:latin typeface="Arial" pitchFamily="34" charset="0"/>
                <a:ea typeface="ＭＳ Ｐゴシック" pitchFamily="-65" charset="-128"/>
              </a:rPr>
              <a:t>What comes LAST? Why? (“What if we were to …” – always problem solve LAST!!)</a:t>
            </a:r>
          </a:p>
          <a:p>
            <a:endParaRPr lang="en-US" dirty="0" smtClean="0">
              <a:latin typeface="Arial" pitchFamily="34" charset="0"/>
              <a:ea typeface="ＭＳ Ｐゴシック" pitchFamily="-65" charset="-128"/>
            </a:endParaRPr>
          </a:p>
          <a:p>
            <a:r>
              <a:rPr lang="en-US" dirty="0" smtClean="0">
                <a:latin typeface="Arial" pitchFamily="34" charset="0"/>
                <a:ea typeface="ＭＳ Ｐゴシック" pitchFamily="-65" charset="-128"/>
              </a:rPr>
              <a:t>What comes FIRST? Why? (not “Tell me more …” because “Let’s talk about …” shows some prep)</a:t>
            </a:r>
          </a:p>
          <a:p>
            <a:endParaRPr lang="en-US" dirty="0"/>
          </a:p>
        </p:txBody>
      </p:sp>
      <p:sp>
        <p:nvSpPr>
          <p:cNvPr id="4" name="Slide Number Placeholder 3"/>
          <p:cNvSpPr>
            <a:spLocks noGrp="1"/>
          </p:cNvSpPr>
          <p:nvPr>
            <p:ph type="sldNum" sz="quarter" idx="10"/>
          </p:nvPr>
        </p:nvSpPr>
        <p:spPr/>
        <p:txBody>
          <a:bodyPr/>
          <a:lstStyle/>
          <a:p>
            <a:fld id="{63254353-D659-DE4F-A778-3A04F023DA62}" type="slidenum">
              <a:rPr lang="en-US" smtClean="0"/>
              <a:pPr/>
              <a:t>34</a:t>
            </a:fld>
            <a:endParaRPr 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285728" y="4214810"/>
            <a:ext cx="6215106" cy="4714908"/>
          </a:xfrm>
        </p:spPr>
        <p:txBody>
          <a:bodyPr>
            <a:noAutofit/>
          </a:bodyPr>
          <a:lstStyle/>
          <a:p>
            <a:pPr>
              <a:defRPr/>
            </a:pPr>
            <a:r>
              <a:rPr lang="en-US" sz="1600" dirty="0" smtClean="0"/>
              <a:t>To prevent trust breakdowns in conversation:</a:t>
            </a:r>
          </a:p>
          <a:p>
            <a:pPr lvl="1">
              <a:defRPr/>
            </a:pPr>
            <a:r>
              <a:rPr lang="en-US" sz="1400" b="1" dirty="0" smtClean="0"/>
              <a:t>Engage</a:t>
            </a:r>
            <a:r>
              <a:rPr lang="en-US" sz="1400" dirty="0" smtClean="0"/>
              <a:t> – offer something of value IN AN OPEN DISCUSSION ABOUT ISSUES KEY TO YOUR CLIENT</a:t>
            </a:r>
          </a:p>
          <a:p>
            <a:pPr lvl="1">
              <a:defRPr/>
            </a:pPr>
            <a:r>
              <a:rPr lang="en-US" sz="1400" b="1" dirty="0" smtClean="0"/>
              <a:t>Listen</a:t>
            </a:r>
            <a:r>
              <a:rPr lang="en-US" sz="1400" dirty="0" smtClean="0"/>
              <a:t> – to what is important and real to the other; EARN THE RIGHT TO OFFER SOLUTIONS</a:t>
            </a:r>
          </a:p>
          <a:p>
            <a:pPr lvl="1">
              <a:defRPr/>
            </a:pPr>
            <a:r>
              <a:rPr lang="en-US" sz="1400" b="1" dirty="0" smtClean="0"/>
              <a:t>Frame</a:t>
            </a:r>
            <a:r>
              <a:rPr lang="en-US" sz="1400" dirty="0" smtClean="0"/>
              <a:t> – state the true, root issue in terms acceptable to both; TAKE PERSONAL RISKS TO EXPLORE ISSUES IN DEPTH; ARTICULATE A POINT OF VIEW</a:t>
            </a:r>
          </a:p>
          <a:p>
            <a:pPr lvl="1">
              <a:defRPr/>
            </a:pPr>
            <a:r>
              <a:rPr lang="en-US" sz="1400" b="1" dirty="0" smtClean="0"/>
              <a:t>Envision</a:t>
            </a:r>
            <a:r>
              <a:rPr lang="en-US" sz="1400" dirty="0" smtClean="0"/>
              <a:t> – jointly, an alternative, to-be state of affairs, INCLUDING EMOTIONAL STATES</a:t>
            </a:r>
          </a:p>
          <a:p>
            <a:pPr lvl="1">
              <a:defRPr/>
            </a:pPr>
            <a:r>
              <a:rPr lang="en-US" sz="1400" b="1" dirty="0" smtClean="0"/>
              <a:t>Commit</a:t>
            </a:r>
            <a:r>
              <a:rPr lang="en-US" sz="1400" dirty="0" smtClean="0"/>
              <a:t> – jointly, to constructive action THAT IMPLIES MOVEMENT ON THE PART OF EACH PARTY</a:t>
            </a:r>
          </a:p>
          <a:p>
            <a:pPr>
              <a:defRPr/>
            </a:pPr>
            <a:r>
              <a:rPr lang="en-US" sz="1600" dirty="0" smtClean="0"/>
              <a:t>Not as linear as it looks … but the order does matter to some extent. </a:t>
            </a:r>
          </a:p>
          <a:p>
            <a:pPr marL="0" lvl="1">
              <a:spcBef>
                <a:spcPts val="600"/>
              </a:spcBef>
              <a:spcAft>
                <a:spcPts val="600"/>
              </a:spcAft>
              <a:defRPr/>
            </a:pPr>
            <a:r>
              <a:rPr lang="en-US" sz="1400" dirty="0" smtClean="0"/>
              <a:t>If F then C without L, the trust process freezes …</a:t>
            </a:r>
          </a:p>
          <a:p>
            <a:pPr>
              <a:defRPr/>
            </a:pPr>
            <a:r>
              <a:rPr lang="en-US" sz="1600" dirty="0" smtClean="0"/>
              <a:t>DOCTOR STORY</a:t>
            </a:r>
          </a:p>
          <a:p>
            <a:pPr>
              <a:defRPr/>
            </a:pPr>
            <a:r>
              <a:rPr lang="en-US" sz="1600" dirty="0" smtClean="0"/>
              <a:t>Which one is the most important and least practiced? (LISTEN) (followed by ENVISION)</a:t>
            </a:r>
          </a:p>
          <a:p>
            <a:pPr lvl="1">
              <a:defRPr/>
            </a:pPr>
            <a:r>
              <a:rPr lang="en-US" dirty="0" smtClean="0"/>
              <a:t>A challenge because we have been rewarded all our lives for the ability to get the right answer soonest</a:t>
            </a:r>
          </a:p>
          <a:p>
            <a:pPr lvl="1">
              <a:defRPr/>
            </a:pPr>
            <a:r>
              <a:rPr lang="en-US" dirty="0" smtClean="0"/>
              <a:t>Can always recover an error or an error in sequence by LISTENING</a:t>
            </a:r>
          </a:p>
        </p:txBody>
      </p:sp>
      <p:sp>
        <p:nvSpPr>
          <p:cNvPr id="4" name="Slide Number Placeholder 3"/>
          <p:cNvSpPr>
            <a:spLocks noGrp="1"/>
          </p:cNvSpPr>
          <p:nvPr>
            <p:ph type="sldNum" sz="quarter" idx="10"/>
          </p:nvPr>
        </p:nvSpPr>
        <p:spPr/>
        <p:txBody>
          <a:bodyPr/>
          <a:lstStyle/>
          <a:p>
            <a:fld id="{63254353-D659-DE4F-A778-3A04F023DA62}" type="slidenum">
              <a:rPr lang="en-US" smtClean="0"/>
              <a:pPr/>
              <a:t>35</a:t>
            </a:fld>
            <a:endParaRPr 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428604" y="4343399"/>
            <a:ext cx="6143668" cy="4657757"/>
          </a:xfrm>
        </p:spPr>
        <p:txBody>
          <a:bodyPr>
            <a:noAutofit/>
          </a:bodyPr>
          <a:lstStyle/>
          <a:p>
            <a:pPr>
              <a:defRPr/>
            </a:pPr>
            <a:r>
              <a:rPr lang="en-US" sz="1600" b="1" dirty="0" smtClean="0"/>
              <a:t>In fact … the Top 2 causes of trust breakdown are:</a:t>
            </a:r>
          </a:p>
          <a:p>
            <a:pPr lvl="1">
              <a:defRPr/>
            </a:pPr>
            <a:r>
              <a:rPr lang="en-US" dirty="0" smtClean="0"/>
              <a:t>Not listening</a:t>
            </a:r>
          </a:p>
          <a:p>
            <a:pPr lvl="1">
              <a:defRPr/>
            </a:pPr>
            <a:r>
              <a:rPr lang="en-US" dirty="0" smtClean="0"/>
              <a:t>Accelerating too fast to action (another form of not listening)</a:t>
            </a:r>
          </a:p>
          <a:p>
            <a:pPr>
              <a:defRPr/>
            </a:pPr>
            <a:r>
              <a:rPr lang="en-US" sz="1600" b="1" dirty="0" smtClean="0"/>
              <a:t>“Being right is vastly overrated; being right too soon just pisses people off”– Charlie Green</a:t>
            </a:r>
          </a:p>
          <a:p>
            <a:pPr>
              <a:defRPr/>
            </a:pPr>
            <a:r>
              <a:rPr lang="en-US" sz="1600" b="1" dirty="0" smtClean="0"/>
              <a:t>Recall the suicide hotline:</a:t>
            </a:r>
          </a:p>
          <a:p>
            <a:pPr lvl="1">
              <a:defRPr/>
            </a:pPr>
            <a:r>
              <a:rPr lang="en-US" dirty="0" smtClean="0"/>
              <a:t>Profound personal experience OR high-achieving problem solver</a:t>
            </a:r>
          </a:p>
          <a:p>
            <a:pPr lvl="1">
              <a:defRPr/>
            </a:pPr>
            <a:r>
              <a:rPr lang="en-US" dirty="0" smtClean="0"/>
              <a:t>Average call is 20 </a:t>
            </a:r>
            <a:r>
              <a:rPr lang="en-US" dirty="0" err="1" smtClean="0"/>
              <a:t>mins</a:t>
            </a:r>
            <a:r>
              <a:rPr lang="en-US" dirty="0" smtClean="0"/>
              <a:t>.</a:t>
            </a:r>
          </a:p>
          <a:p>
            <a:pPr lvl="1">
              <a:defRPr/>
            </a:pPr>
            <a:r>
              <a:rPr lang="en-US" dirty="0" smtClean="0"/>
              <a:t>MUST spend at least the first 10 listening or you’ll lose the client (excruciating amount of time)</a:t>
            </a:r>
          </a:p>
          <a:p>
            <a:pPr lvl="1">
              <a:defRPr/>
            </a:pPr>
            <a:r>
              <a:rPr lang="en-US" dirty="0" smtClean="0"/>
              <a:t>The instinct to problem-solve is sometimes devastatingly wrong</a:t>
            </a:r>
          </a:p>
          <a:p>
            <a:pPr lvl="1">
              <a:defRPr/>
            </a:pPr>
            <a:r>
              <a:rPr lang="en-US" dirty="0" smtClean="0"/>
              <a:t>If they can learn self-restraint, so can us professional services types!</a:t>
            </a:r>
          </a:p>
          <a:p>
            <a:pPr lvl="0">
              <a:defRPr/>
            </a:pPr>
            <a:r>
              <a:rPr lang="en-US" sz="1600" b="1" dirty="0" smtClean="0"/>
              <a:t>Link to TE: One reason we don’t listen well is the chatter in our brains:</a:t>
            </a:r>
          </a:p>
          <a:p>
            <a:pPr lvl="1">
              <a:defRPr/>
            </a:pPr>
            <a:r>
              <a:rPr lang="en-US" dirty="0" smtClean="0"/>
              <a:t>“Why is he asking that question? That’s a tangent if I ever heard one.”</a:t>
            </a:r>
          </a:p>
          <a:p>
            <a:pPr lvl="1">
              <a:defRPr/>
            </a:pPr>
            <a:r>
              <a:rPr lang="en-US" dirty="0" smtClean="0"/>
              <a:t>“I wish I had prepared more for this.”</a:t>
            </a:r>
          </a:p>
          <a:p>
            <a:pPr lvl="1">
              <a:defRPr/>
            </a:pPr>
            <a:r>
              <a:rPr lang="en-US" dirty="0" smtClean="0"/>
              <a:t>“I’m not sure I like this guy.</a:t>
            </a:r>
            <a:endParaRPr lang="en-US" sz="1400" dirty="0" smtClean="0"/>
          </a:p>
          <a:p>
            <a:pPr lvl="1">
              <a:defRPr/>
            </a:pPr>
            <a:r>
              <a:rPr lang="en-US" dirty="0" smtClean="0"/>
              <a:t>“Nice suit, though. The tie, not so much.”</a:t>
            </a:r>
          </a:p>
          <a:p>
            <a:pPr lvl="1">
              <a:defRPr/>
            </a:pPr>
            <a:r>
              <a:rPr lang="en-US" dirty="0" smtClean="0"/>
              <a:t>“Shoot, did I remember to take those pants to the drycleaner?”</a:t>
            </a:r>
          </a:p>
          <a:p>
            <a:pPr lvl="1">
              <a:defRPr/>
            </a:pPr>
            <a:r>
              <a:rPr lang="en-US" dirty="0" smtClean="0"/>
              <a:t>“I wish he’d hurry up and finish so I can get my point across.”</a:t>
            </a:r>
          </a:p>
          <a:p>
            <a:pPr marL="0" lvl="1">
              <a:spcBef>
                <a:spcPts val="600"/>
              </a:spcBef>
              <a:spcAft>
                <a:spcPts val="600"/>
              </a:spcAft>
              <a:buNone/>
              <a:defRPr/>
            </a:pPr>
            <a:r>
              <a:rPr lang="en-US" sz="1400" b="1" dirty="0" smtClean="0"/>
              <a:t>MULTITASKING doesn’t help us here!</a:t>
            </a:r>
          </a:p>
          <a:p>
            <a:endParaRPr lang="en-US" sz="1600" dirty="0"/>
          </a:p>
        </p:txBody>
      </p:sp>
      <p:sp>
        <p:nvSpPr>
          <p:cNvPr id="4" name="Slide Number Placeholder 3"/>
          <p:cNvSpPr>
            <a:spLocks noGrp="1"/>
          </p:cNvSpPr>
          <p:nvPr>
            <p:ph type="sldNum" sz="quarter" idx="10"/>
          </p:nvPr>
        </p:nvSpPr>
        <p:spPr/>
        <p:txBody>
          <a:bodyPr/>
          <a:lstStyle/>
          <a:p>
            <a:fld id="{63254353-D659-DE4F-A778-3A04F023DA62}" type="slidenum">
              <a:rPr lang="en-US" smtClean="0"/>
              <a:pPr/>
              <a:t>36</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63254353-D659-DE4F-A778-3A04F023DA62}" type="slidenum">
              <a:rPr lang="en-US" smtClean="0"/>
              <a:pPr/>
              <a:t>4</a:t>
            </a:fld>
            <a:endParaRPr lang="en-US" dirty="0"/>
          </a:p>
        </p:txBody>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4" name="Slide Number Placeholder 3"/>
          <p:cNvSpPr>
            <a:spLocks noGrp="1"/>
          </p:cNvSpPr>
          <p:nvPr>
            <p:ph type="sldNum" sz="quarter" idx="10"/>
          </p:nvPr>
        </p:nvSpPr>
        <p:spPr/>
        <p:txBody>
          <a:bodyPr/>
          <a:lstStyle/>
          <a:p>
            <a:fld id="{63254353-D659-DE4F-A778-3A04F023DA62}" type="slidenum">
              <a:rPr lang="en-US" smtClean="0"/>
              <a:pPr/>
              <a:t>37</a:t>
            </a:fld>
            <a:endParaRPr lang="en-US"/>
          </a:p>
        </p:txBody>
      </p:sp>
      <p:sp>
        <p:nvSpPr>
          <p:cNvPr id="5" name="Notes Placeholder 4"/>
          <p:cNvSpPr>
            <a:spLocks noGrp="1"/>
          </p:cNvSpPr>
          <p:nvPr>
            <p:ph type="body" sz="quarter" idx="11"/>
          </p:nvPr>
        </p:nvSpPr>
        <p:spPr/>
        <p:txBody>
          <a:bodyPr>
            <a:normAutofit/>
          </a:bodyPr>
          <a:lstStyle/>
          <a:p>
            <a:endParaRPr 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63254353-D659-DE4F-A778-3A04F023DA62}" type="slidenum">
              <a:rPr lang="en-US" smtClean="0"/>
              <a:pPr/>
              <a:t>38</a:t>
            </a:fld>
            <a:endParaRPr 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63254353-D659-DE4F-A778-3A04F023DA62}" type="slidenum">
              <a:rPr lang="en-US" smtClean="0"/>
              <a:pPr/>
              <a:t>39</a:t>
            </a:fld>
            <a:endParaRPr 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800" dirty="0" smtClean="0">
                <a:ea typeface="ＭＳ Ｐゴシック" pitchFamily="-65" charset="-128"/>
              </a:rPr>
              <a:t>We strongly prefer to get stuff we need anyway from those we trust. </a:t>
            </a:r>
          </a:p>
          <a:p>
            <a:r>
              <a:rPr lang="en-US" sz="1800" dirty="0" smtClean="0">
                <a:ea typeface="ＭＳ Ｐゴシック" pitchFamily="-65" charset="-128"/>
              </a:rPr>
              <a:t>Caring is a proxy for trust. </a:t>
            </a:r>
          </a:p>
          <a:p>
            <a:r>
              <a:rPr lang="en-US" sz="1800" dirty="0" smtClean="0">
                <a:ea typeface="ＭＳ Ｐゴシック" pitchFamily="-65" charset="-128"/>
              </a:rPr>
              <a:t>Paying attention is a proxy for caring.</a:t>
            </a:r>
          </a:p>
          <a:p>
            <a:r>
              <a:rPr lang="en-US" sz="1800" dirty="0" smtClean="0">
                <a:ea typeface="ＭＳ Ｐゴシック" pitchFamily="-65" charset="-128"/>
              </a:rPr>
              <a:t>I pay attention </a:t>
            </a:r>
            <a:r>
              <a:rPr lang="en-US" sz="1800" dirty="0" smtClean="0">
                <a:ea typeface="ＭＳ Ｐゴシック" pitchFamily="-65" charset="-128"/>
                <a:sym typeface="Wingdings" pitchFamily="2" charset="2"/>
              </a:rPr>
              <a:t> “Sh</a:t>
            </a:r>
            <a:r>
              <a:rPr lang="en-US" sz="1800" dirty="0" smtClean="0">
                <a:ea typeface="ＭＳ Ｐゴシック" pitchFamily="-65" charset="-128"/>
              </a:rPr>
              <a:t>e cares about me!” </a:t>
            </a:r>
            <a:r>
              <a:rPr lang="en-US" sz="1800" dirty="0" smtClean="0">
                <a:ea typeface="ＭＳ Ｐゴシック" pitchFamily="-65" charset="-128"/>
                <a:sym typeface="Wingdings" pitchFamily="2" charset="2"/>
              </a:rPr>
              <a:t></a:t>
            </a:r>
            <a:r>
              <a:rPr lang="en-US" sz="1800" dirty="0" smtClean="0">
                <a:ea typeface="ＭＳ Ｐゴシック" pitchFamily="-65" charset="-128"/>
              </a:rPr>
              <a:t> “I trust her.”</a:t>
            </a:r>
          </a:p>
          <a:p>
            <a:endParaRPr lang="en-US" sz="1800" dirty="0"/>
          </a:p>
        </p:txBody>
      </p:sp>
      <p:sp>
        <p:nvSpPr>
          <p:cNvPr id="4" name="Slide Number Placeholder 3"/>
          <p:cNvSpPr>
            <a:spLocks noGrp="1"/>
          </p:cNvSpPr>
          <p:nvPr>
            <p:ph type="sldNum" sz="quarter" idx="10"/>
          </p:nvPr>
        </p:nvSpPr>
        <p:spPr/>
        <p:txBody>
          <a:bodyPr/>
          <a:lstStyle/>
          <a:p>
            <a:fld id="{63254353-D659-DE4F-A778-3A04F023DA62}" type="slidenum">
              <a:rPr lang="en-US" smtClean="0"/>
              <a:pPr/>
              <a:t>40</a:t>
            </a:fld>
            <a:endParaRPr 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63254353-D659-DE4F-A778-3A04F023DA62}" type="slidenum">
              <a:rPr lang="en-US" smtClean="0"/>
              <a:pPr/>
              <a:t>41</a:t>
            </a:fld>
            <a:endParaRPr 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63254353-D659-DE4F-A778-3A04F023DA62}" type="slidenum">
              <a:rPr lang="en-US" smtClean="0"/>
              <a:pPr/>
              <a:t>5</a:t>
            </a:fld>
            <a:endParaRPr 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63254353-D659-DE4F-A778-3A04F023DA62}" type="slidenum">
              <a:rPr lang="en-US" smtClean="0"/>
              <a:pPr/>
              <a:t>6</a:t>
            </a:fld>
            <a:endParaRPr 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63254353-D659-DE4F-A778-3A04F023DA62}" type="slidenum">
              <a:rPr lang="en-US" smtClean="0"/>
              <a:pPr/>
              <a:t>8</a:t>
            </a:fld>
            <a:endParaRPr 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114799"/>
            <a:ext cx="5486400" cy="5027613"/>
          </a:xfrm>
        </p:spPr>
        <p:txBody>
          <a:bodyPr>
            <a:normAutofit/>
          </a:bodyPr>
          <a:lstStyle/>
          <a:p>
            <a:pPr>
              <a:defRPr/>
            </a:pPr>
            <a:r>
              <a:rPr lang="en-US" sz="1300" dirty="0" smtClean="0">
                <a:ea typeface="ＭＳ Ｐゴシック" pitchFamily="-65" charset="-128"/>
              </a:rPr>
              <a:t>Our solution to that problem of a squishy definition is the Trust Equation (most of the meanings of trust in every-day business interactions.)</a:t>
            </a:r>
          </a:p>
          <a:p>
            <a:pPr lvl="1">
              <a:defRPr/>
            </a:pPr>
            <a:r>
              <a:rPr lang="en-US" sz="1300" b="1" dirty="0" smtClean="0">
                <a:ea typeface="ＭＳ Ｐゴシック" pitchFamily="-65" charset="-128"/>
              </a:rPr>
              <a:t>Which factor is the most powerful?</a:t>
            </a:r>
          </a:p>
          <a:p>
            <a:pPr lvl="1">
              <a:defRPr/>
            </a:pPr>
            <a:r>
              <a:rPr lang="en-US" sz="1300" dirty="0" smtClean="0">
                <a:ea typeface="ＭＳ Ｐゴシック" pitchFamily="-65" charset="-128"/>
              </a:rPr>
              <a:t>Note that C+R  are in the rational realm, and business people tend to hang out in the rational realm. It’s what we’re taught to do.</a:t>
            </a:r>
          </a:p>
          <a:p>
            <a:pPr lvl="1">
              <a:defRPr/>
            </a:pPr>
            <a:r>
              <a:rPr lang="en-US" b="1" dirty="0" smtClean="0">
                <a:ea typeface="ＭＳ Ｐゴシック" pitchFamily="-65" charset="-128"/>
              </a:rPr>
              <a:t>Which is the only one that requires the passage of time?</a:t>
            </a:r>
          </a:p>
        </p:txBody>
      </p:sp>
      <p:sp>
        <p:nvSpPr>
          <p:cNvPr id="4" name="Slide Number Placeholder 3"/>
          <p:cNvSpPr>
            <a:spLocks noGrp="1"/>
          </p:cNvSpPr>
          <p:nvPr>
            <p:ph type="sldNum" sz="quarter" idx="10"/>
          </p:nvPr>
        </p:nvSpPr>
        <p:spPr/>
        <p:txBody>
          <a:bodyPr/>
          <a:lstStyle/>
          <a:p>
            <a:fld id="{63254353-D659-DE4F-A778-3A04F023DA62}" type="slidenum">
              <a:rPr lang="en-US" smtClean="0"/>
              <a:pPr/>
              <a:t>9</a:t>
            </a:fld>
            <a:endParaRPr 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214291" y="4343400"/>
            <a:ext cx="6642122" cy="4114800"/>
          </a:xfrm>
        </p:spPr>
        <p:txBody>
          <a:bodyPr>
            <a:noAutofit/>
          </a:bodyPr>
          <a:lstStyle/>
          <a:p>
            <a:pPr>
              <a:defRPr/>
            </a:pPr>
            <a:r>
              <a:rPr lang="en-US" sz="1050" dirty="0" smtClean="0">
                <a:ea typeface="ＭＳ Ｐゴシック" pitchFamily="-65" charset="-128"/>
              </a:rPr>
              <a:t>Looking at each element :</a:t>
            </a:r>
          </a:p>
          <a:p>
            <a:pPr lvl="1">
              <a:defRPr/>
            </a:pPr>
            <a:r>
              <a:rPr lang="en-US" sz="1050" dirty="0" smtClean="0">
                <a:ea typeface="ＭＳ Ｐゴシック" pitchFamily="-65" charset="-128"/>
              </a:rPr>
              <a:t>CREDIBILITY (words) –  (your stakeholder) </a:t>
            </a:r>
            <a:r>
              <a:rPr lang="en-US" sz="1050" b="1" dirty="0" smtClean="0">
                <a:ea typeface="ＭＳ Ｐゴシック" pitchFamily="-65" charset="-128"/>
              </a:rPr>
              <a:t>“I trust what she says about SYSTEM REQUIREMENTS; she’s very credible on the subject.”</a:t>
            </a:r>
          </a:p>
          <a:p>
            <a:pPr lvl="2">
              <a:spcBef>
                <a:spcPts val="0"/>
              </a:spcBef>
              <a:spcAft>
                <a:spcPts val="0"/>
              </a:spcAft>
              <a:defRPr/>
            </a:pPr>
            <a:r>
              <a:rPr lang="en-US" sz="1050" dirty="0" smtClean="0">
                <a:ea typeface="ＭＳ Ｐゴシック" pitchFamily="-65" charset="-128"/>
              </a:rPr>
              <a:t>The usual: write white papers, get technical certifications</a:t>
            </a:r>
          </a:p>
          <a:p>
            <a:pPr lvl="2">
              <a:spcBef>
                <a:spcPts val="0"/>
              </a:spcBef>
              <a:spcAft>
                <a:spcPts val="0"/>
              </a:spcAft>
              <a:defRPr/>
            </a:pPr>
            <a:r>
              <a:rPr lang="en-US" sz="1050" dirty="0" smtClean="0">
                <a:ea typeface="ＭＳ Ｐゴシック" pitchFamily="-65" charset="-128"/>
              </a:rPr>
              <a:t>The less usual: speak plainly and honestly -- say you don’t know, never “spin”</a:t>
            </a:r>
          </a:p>
          <a:p>
            <a:pPr lvl="1">
              <a:defRPr/>
            </a:pPr>
            <a:r>
              <a:rPr lang="en-US" sz="1050" dirty="0" smtClean="0">
                <a:ea typeface="ＭＳ Ｐゴシック" pitchFamily="-65" charset="-128"/>
              </a:rPr>
              <a:t>RELIABILITY (actions) – </a:t>
            </a:r>
            <a:r>
              <a:rPr lang="en-US" sz="1050" b="1" dirty="0" smtClean="0">
                <a:ea typeface="ＭＳ Ｐゴシック" pitchFamily="-65" charset="-128"/>
              </a:rPr>
              <a:t>“I trust him to DELIVER WHEN HE SAYS HE WILL; he’s very reliable.” </a:t>
            </a:r>
          </a:p>
          <a:p>
            <a:pPr lvl="2">
              <a:spcBef>
                <a:spcPts val="0"/>
              </a:spcBef>
              <a:spcAft>
                <a:spcPts val="0"/>
              </a:spcAft>
              <a:defRPr/>
            </a:pPr>
            <a:r>
              <a:rPr lang="en-US" sz="1050" dirty="0" smtClean="0">
                <a:ea typeface="ＭＳ Ｐゴシック" pitchFamily="-65" charset="-128"/>
              </a:rPr>
              <a:t>You prove yourself to be dependable and predictable over time</a:t>
            </a:r>
          </a:p>
          <a:p>
            <a:pPr lvl="2">
              <a:spcBef>
                <a:spcPts val="0"/>
              </a:spcBef>
              <a:spcAft>
                <a:spcPts val="0"/>
              </a:spcAft>
              <a:defRPr/>
            </a:pPr>
            <a:r>
              <a:rPr lang="en-US" sz="1050" dirty="0" smtClean="0">
                <a:ea typeface="ＭＳ Ｐゴシック" pitchFamily="-65" charset="-128"/>
              </a:rPr>
              <a:t>Be on time, do what you say you will do, create project docs with consistent look and feel, be rigorous about using good biz practices like meeting agenda, issue tracking</a:t>
            </a:r>
          </a:p>
          <a:p>
            <a:pPr lvl="1">
              <a:buNone/>
              <a:defRPr/>
            </a:pPr>
            <a:r>
              <a:rPr lang="en-US" sz="1050" b="1" dirty="0" smtClean="0">
                <a:ea typeface="ＭＳ Ｐゴシック" pitchFamily="-65" charset="-128"/>
              </a:rPr>
              <a:t>Interestingly, of the 12,000+ people who have taken our online TQ quiz, people who lead with C + R had among the lowest overall trustworthiness scores.</a:t>
            </a:r>
          </a:p>
          <a:p>
            <a:pPr marL="0" lvl="1">
              <a:spcBef>
                <a:spcPts val="600"/>
              </a:spcBef>
              <a:spcAft>
                <a:spcPts val="600"/>
              </a:spcAft>
              <a:buNone/>
              <a:defRPr/>
            </a:pPr>
            <a:r>
              <a:rPr lang="en-US" sz="1050" dirty="0" smtClean="0">
                <a:ea typeface="ＭＳ Ｐゴシック" pitchFamily="-65" charset="-128"/>
              </a:rPr>
              <a:t>Which leads us to I and S (emotional/psychological)</a:t>
            </a:r>
          </a:p>
          <a:p>
            <a:pPr lvl="1">
              <a:defRPr/>
            </a:pPr>
            <a:r>
              <a:rPr lang="en-US" sz="1050" dirty="0" smtClean="0">
                <a:ea typeface="ＭＳ Ｐゴシック" pitchFamily="-65" charset="-128"/>
              </a:rPr>
              <a:t>INTIMACY (safety) – </a:t>
            </a:r>
            <a:r>
              <a:rPr lang="en-US" sz="1050" b="1" dirty="0" smtClean="0">
                <a:ea typeface="ＭＳ Ｐゴシック" pitchFamily="-65" charset="-128"/>
              </a:rPr>
              <a:t>“I trust her with THIS INFORMATION; she won’t embarrass me.”</a:t>
            </a:r>
          </a:p>
          <a:p>
            <a:pPr lvl="2">
              <a:spcBef>
                <a:spcPts val="0"/>
              </a:spcBef>
              <a:spcAft>
                <a:spcPts val="0"/>
              </a:spcAft>
              <a:defRPr/>
            </a:pPr>
            <a:r>
              <a:rPr lang="en-US" sz="1050" dirty="0" smtClean="0">
                <a:ea typeface="ＭＳ Ｐゴシック" pitchFamily="-65" charset="-128"/>
              </a:rPr>
              <a:t>You’re discreet and empathetic -- easy to relate to</a:t>
            </a:r>
          </a:p>
          <a:p>
            <a:pPr lvl="2">
              <a:spcBef>
                <a:spcPts val="0"/>
              </a:spcBef>
              <a:spcAft>
                <a:spcPts val="0"/>
              </a:spcAft>
              <a:defRPr/>
            </a:pPr>
            <a:r>
              <a:rPr lang="en-US" sz="1050" dirty="0" smtClean="0">
                <a:ea typeface="ＭＳ Ｐゴシック" pitchFamily="-65" charset="-128"/>
              </a:rPr>
              <a:t>You’re an incredible listener, you’re willing to share something personal, you acknowledge uncomfortable situations, you express appreciation for others</a:t>
            </a:r>
          </a:p>
          <a:p>
            <a:pPr lvl="1">
              <a:defRPr/>
            </a:pPr>
            <a:r>
              <a:rPr lang="en-US" sz="1050" dirty="0" smtClean="0">
                <a:ea typeface="ＭＳ Ｐゴシック" pitchFamily="-65" charset="-128"/>
              </a:rPr>
              <a:t>SELF-ORIENTATION (focus – as in yours) – </a:t>
            </a:r>
            <a:r>
              <a:rPr lang="en-US" sz="1050" b="1" dirty="0" smtClean="0">
                <a:ea typeface="ＭＳ Ｐゴシック" pitchFamily="-65" charset="-128"/>
              </a:rPr>
              <a:t>“I trust that he cares about HOW THE PROJECT WILL IMPACT MY CAREER; he really seems to have my best interests at heart”</a:t>
            </a:r>
          </a:p>
          <a:p>
            <a:pPr lvl="1">
              <a:defRPr/>
            </a:pPr>
            <a:r>
              <a:rPr lang="en-US" sz="1050" b="1" dirty="0" smtClean="0">
                <a:ea typeface="ＭＳ Ｐゴシック" pitchFamily="-65" charset="-128"/>
              </a:rPr>
              <a:t>Results</a:t>
            </a:r>
          </a:p>
          <a:p>
            <a:pPr lvl="2">
              <a:spcBef>
                <a:spcPts val="0"/>
              </a:spcBef>
              <a:spcAft>
                <a:spcPts val="0"/>
              </a:spcAft>
              <a:defRPr/>
            </a:pPr>
            <a:r>
              <a:rPr lang="en-US" sz="1050" dirty="0" smtClean="0">
                <a:ea typeface="ＭＳ Ｐゴシック" pitchFamily="-65" charset="-128"/>
              </a:rPr>
              <a:t>Ask Q’s to figure out what success looks like</a:t>
            </a:r>
          </a:p>
          <a:p>
            <a:pPr lvl="2">
              <a:spcBef>
                <a:spcPts val="0"/>
              </a:spcBef>
              <a:spcAft>
                <a:spcPts val="0"/>
              </a:spcAft>
              <a:defRPr/>
            </a:pPr>
            <a:r>
              <a:rPr lang="en-US" sz="1050" dirty="0" smtClean="0">
                <a:ea typeface="ＭＳ Ｐゴシック" pitchFamily="-65" charset="-128"/>
              </a:rPr>
              <a:t>Negotiate for win-win</a:t>
            </a:r>
          </a:p>
          <a:p>
            <a:pPr lvl="2">
              <a:spcBef>
                <a:spcPts val="0"/>
              </a:spcBef>
              <a:spcAft>
                <a:spcPts val="0"/>
              </a:spcAft>
              <a:defRPr/>
            </a:pPr>
            <a:r>
              <a:rPr lang="en-US" sz="1050" dirty="0" smtClean="0">
                <a:ea typeface="ＭＳ Ｐゴシック" pitchFamily="-65" charset="-128"/>
              </a:rPr>
              <a:t>Refer to a competitor (internal or external) if the competitor could  do better</a:t>
            </a:r>
          </a:p>
          <a:p>
            <a:pPr lvl="1">
              <a:defRPr/>
            </a:pPr>
            <a:r>
              <a:rPr lang="en-US" sz="1050" b="1" dirty="0" smtClean="0">
                <a:ea typeface="ＭＳ Ｐゴシック" pitchFamily="-65" charset="-128"/>
              </a:rPr>
              <a:t>Needs – yours or theirs?</a:t>
            </a:r>
          </a:p>
          <a:p>
            <a:pPr lvl="2">
              <a:spcBef>
                <a:spcPts val="0"/>
              </a:spcBef>
              <a:spcAft>
                <a:spcPts val="0"/>
              </a:spcAft>
              <a:defRPr/>
            </a:pPr>
            <a:r>
              <a:rPr lang="en-US" sz="1050" dirty="0" smtClean="0">
                <a:ea typeface="ＭＳ Ｐゴシック" pitchFamily="-65" charset="-128"/>
              </a:rPr>
              <a:t>Your need to </a:t>
            </a:r>
            <a:r>
              <a:rPr lang="en-US" sz="1050" u="sng" dirty="0" smtClean="0">
                <a:ea typeface="ＭＳ Ｐゴシック" pitchFamily="-65" charset="-128"/>
              </a:rPr>
              <a:t>look smart</a:t>
            </a:r>
            <a:r>
              <a:rPr lang="en-US" sz="1050" dirty="0" smtClean="0">
                <a:ea typeface="ＭＳ Ｐゴシック" pitchFamily="-65" charset="-128"/>
              </a:rPr>
              <a:t> </a:t>
            </a:r>
            <a:r>
              <a:rPr lang="en-US" sz="1050" dirty="0" smtClean="0">
                <a:ea typeface="ＭＳ Ｐゴシック" pitchFamily="-65" charset="-128"/>
                <a:sym typeface="Wingdings" pitchFamily="2" charset="2"/>
              </a:rPr>
              <a:t>(talk) OR t</a:t>
            </a:r>
            <a:r>
              <a:rPr lang="en-US" sz="1050" dirty="0" smtClean="0">
                <a:ea typeface="ＭＳ Ｐゴシック" pitchFamily="-65" charset="-128"/>
              </a:rPr>
              <a:t>heir need to </a:t>
            </a:r>
            <a:r>
              <a:rPr lang="en-US" sz="1050" u="sng" dirty="0" smtClean="0">
                <a:ea typeface="ＭＳ Ｐゴシック" pitchFamily="-65" charset="-128"/>
              </a:rPr>
              <a:t>be heard</a:t>
            </a:r>
            <a:r>
              <a:rPr lang="en-US" sz="1050" dirty="0" smtClean="0">
                <a:ea typeface="ＭＳ Ｐゴシック" pitchFamily="-65" charset="-128"/>
              </a:rPr>
              <a:t> (</a:t>
            </a:r>
            <a:r>
              <a:rPr lang="en-US" sz="1050" dirty="0" smtClean="0">
                <a:ea typeface="ＭＳ Ｐゴシック" pitchFamily="-65" charset="-128"/>
                <a:sym typeface="Wingdings" pitchFamily="2" charset="2"/>
              </a:rPr>
              <a:t>listen without distraction)?</a:t>
            </a:r>
          </a:p>
          <a:p>
            <a:pPr lvl="2">
              <a:spcBef>
                <a:spcPts val="0"/>
              </a:spcBef>
              <a:spcAft>
                <a:spcPts val="0"/>
              </a:spcAft>
              <a:defRPr/>
            </a:pPr>
            <a:r>
              <a:rPr lang="en-US" sz="1050" dirty="0" smtClean="0">
                <a:ea typeface="ＭＳ Ｐゴシック" pitchFamily="-65" charset="-128"/>
                <a:sym typeface="Wingdings" pitchFamily="2" charset="2"/>
              </a:rPr>
              <a:t>Your need to  </a:t>
            </a:r>
            <a:r>
              <a:rPr lang="en-US" sz="1050" u="sng" dirty="0" smtClean="0">
                <a:ea typeface="ＭＳ Ｐゴシック" pitchFamily="-65" charset="-128"/>
                <a:sym typeface="Wingdings" pitchFamily="2" charset="2"/>
              </a:rPr>
              <a:t>be liked</a:t>
            </a:r>
            <a:r>
              <a:rPr lang="en-US" sz="1050" dirty="0" smtClean="0">
                <a:ea typeface="ＭＳ Ｐゴシック" pitchFamily="-65" charset="-128"/>
                <a:sym typeface="Wingdings" pitchFamily="2" charset="2"/>
              </a:rPr>
              <a:t> (avoid confrontation) OR their need to </a:t>
            </a:r>
            <a:r>
              <a:rPr lang="en-US" sz="1050" u="sng" dirty="0" smtClean="0">
                <a:ea typeface="ＭＳ Ｐゴシック" pitchFamily="-65" charset="-128"/>
                <a:sym typeface="Wingdings" pitchFamily="2" charset="2"/>
              </a:rPr>
              <a:t>have all the data</a:t>
            </a:r>
            <a:r>
              <a:rPr lang="en-US" sz="1050" dirty="0" smtClean="0">
                <a:ea typeface="ＭＳ Ｐゴシック" pitchFamily="-65" charset="-128"/>
                <a:sym typeface="Wingdings" pitchFamily="2" charset="2"/>
              </a:rPr>
              <a:t> so they can make good decisions (speak a hard truth)</a:t>
            </a:r>
          </a:p>
          <a:p>
            <a:pPr lvl="2">
              <a:spcBef>
                <a:spcPts val="0"/>
              </a:spcBef>
              <a:spcAft>
                <a:spcPts val="0"/>
              </a:spcAft>
              <a:defRPr/>
            </a:pPr>
            <a:r>
              <a:rPr lang="en-US" sz="1050" dirty="0" smtClean="0">
                <a:ea typeface="ＭＳ Ｐゴシック" pitchFamily="-65" charset="-128"/>
                <a:sym typeface="Wingdings" pitchFamily="2" charset="2"/>
              </a:rPr>
              <a:t>Your need to </a:t>
            </a:r>
            <a:r>
              <a:rPr lang="en-US" sz="1050" u="sng" dirty="0" smtClean="0">
                <a:ea typeface="ＭＳ Ｐゴシック" pitchFamily="-65" charset="-128"/>
                <a:sym typeface="Wingdings" pitchFamily="2" charset="2"/>
              </a:rPr>
              <a:t>be the hero</a:t>
            </a:r>
            <a:r>
              <a:rPr lang="en-US" sz="1050" dirty="0" smtClean="0">
                <a:ea typeface="ＭＳ Ｐゴシック" pitchFamily="-65" charset="-128"/>
                <a:sym typeface="Wingdings" pitchFamily="2" charset="2"/>
              </a:rPr>
              <a:t> (compete for attention) OR their need to </a:t>
            </a:r>
            <a:r>
              <a:rPr lang="en-US" sz="1050" u="sng" dirty="0" smtClean="0">
                <a:ea typeface="ＭＳ Ｐゴシック" pitchFamily="-65" charset="-128"/>
                <a:sym typeface="Wingdings" pitchFamily="2" charset="2"/>
              </a:rPr>
              <a:t>feel confident</a:t>
            </a:r>
            <a:r>
              <a:rPr lang="en-US" sz="1050" dirty="0" smtClean="0">
                <a:ea typeface="ＭＳ Ｐゴシック" pitchFamily="-65" charset="-128"/>
                <a:sym typeface="Wingdings" pitchFamily="2" charset="2"/>
              </a:rPr>
              <a:t> (give them the credit)?</a:t>
            </a:r>
          </a:p>
          <a:p>
            <a:pPr lvl="1">
              <a:defRPr/>
            </a:pPr>
            <a:endParaRPr lang="en-US" sz="800" dirty="0" smtClean="0">
              <a:ea typeface="ＭＳ Ｐゴシック" pitchFamily="-65" charset="-128"/>
            </a:endParaRPr>
          </a:p>
        </p:txBody>
      </p:sp>
      <p:sp>
        <p:nvSpPr>
          <p:cNvPr id="4" name="Slide Number Placeholder 3"/>
          <p:cNvSpPr>
            <a:spLocks noGrp="1"/>
          </p:cNvSpPr>
          <p:nvPr>
            <p:ph type="sldNum" sz="quarter" idx="10"/>
          </p:nvPr>
        </p:nvSpPr>
        <p:spPr/>
        <p:txBody>
          <a:bodyPr/>
          <a:lstStyle/>
          <a:p>
            <a:fld id="{63254353-D659-DE4F-A778-3A04F023DA62}" type="slidenum">
              <a:rPr lang="en-US" smtClean="0"/>
              <a:pPr/>
              <a:t>10</a:t>
            </a:fld>
            <a:endParaRPr lang="en-US" dirty="0"/>
          </a:p>
        </p:txBody>
      </p:sp>
      <p:sp>
        <p:nvSpPr>
          <p:cNvPr id="5" name="TextBox 4"/>
          <p:cNvSpPr txBox="1"/>
          <p:nvPr/>
        </p:nvSpPr>
        <p:spPr>
          <a:xfrm flipH="1">
            <a:off x="4143379" y="928662"/>
            <a:ext cx="1525901" cy="738664"/>
          </a:xfrm>
          <a:prstGeom prst="rect">
            <a:avLst/>
          </a:prstGeom>
          <a:noFill/>
        </p:spPr>
        <p:txBody>
          <a:bodyPr wrap="square" rtlCol="0">
            <a:spAutoFit/>
          </a:bodyPr>
          <a:lstStyle/>
          <a:p>
            <a:r>
              <a:rPr lang="en-US" sz="1400" dirty="0" smtClean="0">
                <a:solidFill>
                  <a:schemeClr val="bg2"/>
                </a:solidFill>
              </a:rPr>
              <a:t>&lt;CG: Didn’t  Stress Limit re-do this slide?</a:t>
            </a:r>
            <a:endParaRPr lang="en-US" sz="1400" dirty="0">
              <a:solidFill>
                <a:schemeClr val="bg2"/>
              </a:solidFill>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63254353-D659-DE4F-A778-3A04F023DA62}" type="slidenum">
              <a:rPr lang="en-US" smtClean="0"/>
              <a:pPr/>
              <a:t>11</a:t>
            </a:fld>
            <a:endParaRPr lang="en-US"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reserve="1" userDrawn="1">
  <p:cSld name="Title Slide">
    <p:spTree>
      <p:nvGrpSpPr>
        <p:cNvPr id="1" name=""/>
        <p:cNvGrpSpPr/>
        <p:nvPr/>
      </p:nvGrpSpPr>
      <p:grpSpPr>
        <a:xfrm>
          <a:off x="0" y="0"/>
          <a:ext cx="0" cy="0"/>
          <a:chOff x="0" y="0"/>
          <a:chExt cx="0" cy="0"/>
        </a:xfrm>
      </p:grpSpPr>
      <p:sp>
        <p:nvSpPr>
          <p:cNvPr id="3" name="Subtitle 2"/>
          <p:cNvSpPr>
            <a:spLocks noGrp="1"/>
          </p:cNvSpPr>
          <p:nvPr>
            <p:ph type="subTitle" idx="1" hasCustomPrompt="1"/>
          </p:nvPr>
        </p:nvSpPr>
        <p:spPr>
          <a:xfrm>
            <a:off x="457200" y="838200"/>
            <a:ext cx="8229600" cy="304800"/>
          </a:xfrm>
        </p:spPr>
        <p:txBody>
          <a:bodyPr lIns="0" tIns="0" rIns="0" bIns="0">
            <a:normAutofit/>
          </a:bodyPr>
          <a:lstStyle>
            <a:lvl1pPr marL="0" indent="0" algn="l">
              <a:buNone/>
              <a:defRPr lang="en-US" sz="2000" kern="1200" cap="all">
                <a:solidFill>
                  <a:schemeClr val="accent1">
                    <a:lumMod val="60000"/>
                    <a:lumOff val="40000"/>
                  </a:schemeClr>
                </a:solidFill>
                <a:latin typeface="+mn-lt"/>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marL="342900" lvl="0" indent="-342900" algn="l" defTabSz="457200" rtl="0" eaLnBrk="1" latinLnBrk="0" hangingPunct="1">
              <a:spcBef>
                <a:spcPct val="20000"/>
              </a:spcBef>
              <a:buFont typeface="Arial"/>
              <a:buNone/>
            </a:pPr>
            <a:r>
              <a:rPr lang="fr-CA"/>
              <a:t>Click to edit Master subtitle style</a:t>
            </a:r>
            <a:endParaRPr lang="en-US"/>
          </a:p>
        </p:txBody>
      </p:sp>
      <p:sp>
        <p:nvSpPr>
          <p:cNvPr id="7" name="Title 6"/>
          <p:cNvSpPr>
            <a:spLocks noGrp="1"/>
          </p:cNvSpPr>
          <p:nvPr>
            <p:ph type="title"/>
          </p:nvPr>
        </p:nvSpPr>
        <p:spPr>
          <a:xfrm>
            <a:off x="457200" y="1143000"/>
            <a:ext cx="8229600" cy="609600"/>
          </a:xfrm>
        </p:spPr>
        <p:txBody>
          <a:bodyPr/>
          <a:lstStyle/>
          <a:p>
            <a:r>
              <a:rPr lang="fr-CA"/>
              <a:t>Click to edit Master title style</a:t>
            </a:r>
            <a:endParaRPr lang="en-US"/>
          </a:p>
        </p:txBody>
      </p:sp>
      <p:sp>
        <p:nvSpPr>
          <p:cNvPr id="9" name="Rectangle 8"/>
          <p:cNvSpPr/>
          <p:nvPr userDrawn="1"/>
        </p:nvSpPr>
        <p:spPr>
          <a:xfrm>
            <a:off x="0" y="1905000"/>
            <a:ext cx="9144000" cy="3429000"/>
          </a:xfrm>
          <a:prstGeom prst="rect">
            <a:avLst/>
          </a:prstGeom>
          <a:gradFill flip="none" rotWithShape="1">
            <a:gsLst>
              <a:gs pos="0">
                <a:srgbClr val="85908E">
                  <a:alpha val="50000"/>
                </a:srgbClr>
              </a:gs>
              <a:gs pos="100000">
                <a:srgbClr val="BACBCA">
                  <a:alpha val="50000"/>
                </a:srgbClr>
              </a:gs>
            </a:gsLst>
            <a:lin ang="0" scaled="1"/>
            <a:tileRect/>
          </a:gradFill>
          <a:ln>
            <a:noFill/>
          </a:ln>
          <a:effectLst/>
        </p:spPr>
        <p:style>
          <a:lnRef idx="1">
            <a:schemeClr val="accent1"/>
          </a:lnRef>
          <a:fillRef idx="3">
            <a:schemeClr val="accent1"/>
          </a:fillRef>
          <a:effectRef idx="2">
            <a:schemeClr val="accent1"/>
          </a:effectRef>
          <a:fontRef idx="minor">
            <a:schemeClr val="lt1"/>
          </a:fontRef>
        </p:style>
        <p:txBody>
          <a:bodyPr anchor="ctr">
            <a:prstTxWarp prst="textNoShape">
              <a:avLst/>
            </a:prstTxWarp>
          </a:bodyPr>
          <a:lstStyle/>
          <a:p>
            <a:pPr marL="200025" lvl="1" algn="ctr" eaLnBrk="0" hangingPunct="0">
              <a:lnSpc>
                <a:spcPts val="1100"/>
              </a:lnSpc>
              <a:defRPr/>
            </a:pPr>
            <a:endParaRPr lang="en-US" dirty="0">
              <a:solidFill>
                <a:schemeClr val="bg2"/>
              </a:solidFill>
              <a:ea typeface="ＭＳ Ｐゴシック" charset="-128"/>
              <a:cs typeface="ＭＳ Ｐゴシック" charset="-128"/>
            </a:endParaRPr>
          </a:p>
        </p:txBody>
      </p:sp>
      <p:cxnSp>
        <p:nvCxnSpPr>
          <p:cNvPr id="10" name="Straight Connector 9"/>
          <p:cNvCxnSpPr/>
          <p:nvPr userDrawn="1"/>
        </p:nvCxnSpPr>
        <p:spPr>
          <a:xfrm>
            <a:off x="0" y="1905000"/>
            <a:ext cx="9144000" cy="1588"/>
          </a:xfrm>
          <a:prstGeom prst="line">
            <a:avLst/>
          </a:prstGeom>
          <a:ln>
            <a:solidFill>
              <a:srgbClr val="FFFFFF"/>
            </a:solidFill>
          </a:ln>
        </p:spPr>
        <p:style>
          <a:lnRef idx="2">
            <a:schemeClr val="accent1"/>
          </a:lnRef>
          <a:fillRef idx="0">
            <a:schemeClr val="accent1"/>
          </a:fillRef>
          <a:effectRef idx="1">
            <a:schemeClr val="accent1"/>
          </a:effectRef>
          <a:fontRef idx="minor">
            <a:schemeClr val="tx1"/>
          </a:fontRef>
        </p:style>
      </p:cxnSp>
      <p:cxnSp>
        <p:nvCxnSpPr>
          <p:cNvPr id="11" name="Straight Connector 10"/>
          <p:cNvCxnSpPr/>
          <p:nvPr userDrawn="1"/>
        </p:nvCxnSpPr>
        <p:spPr>
          <a:xfrm>
            <a:off x="0" y="5332412"/>
            <a:ext cx="9144000" cy="1588"/>
          </a:xfrm>
          <a:prstGeom prst="line">
            <a:avLst/>
          </a:prstGeom>
          <a:ln>
            <a:solidFill>
              <a:srgbClr val="FFFFFF"/>
            </a:solidFill>
          </a:ln>
        </p:spPr>
        <p:style>
          <a:lnRef idx="2">
            <a:schemeClr val="accent1"/>
          </a:lnRef>
          <a:fillRef idx="0">
            <a:schemeClr val="accent1"/>
          </a:fillRef>
          <a:effectRef idx="1">
            <a:schemeClr val="accent1"/>
          </a:effectRef>
          <a:fontRef idx="minor">
            <a:schemeClr val="tx1"/>
          </a:fontRef>
        </p:style>
      </p:cxnSp>
      <p:sp>
        <p:nvSpPr>
          <p:cNvPr id="13" name="Content Placeholder 23"/>
          <p:cNvSpPr>
            <a:spLocks noGrp="1"/>
          </p:cNvSpPr>
          <p:nvPr>
            <p:ph sz="quarter" idx="14"/>
          </p:nvPr>
        </p:nvSpPr>
        <p:spPr>
          <a:xfrm>
            <a:off x="457200" y="2120900"/>
            <a:ext cx="8229600" cy="2895600"/>
          </a:xfrm>
        </p:spPr>
        <p:txBody>
          <a:bodyPr anchor="ctr" anchorCtr="0"/>
          <a:lstStyle>
            <a:lvl1pPr algn="ctr">
              <a:defRPr sz="2800" cap="all"/>
            </a:lvl1pPr>
            <a:lvl2pPr marL="3409200" indent="-450000">
              <a:buFont typeface="Georgia Bold"/>
              <a:buChar char="›"/>
              <a:defRPr sz="2400" cap="all"/>
            </a:lvl2pPr>
            <a:lvl3pPr>
              <a:defRPr cap="all"/>
            </a:lvl3pPr>
            <a:lvl4pPr>
              <a:defRPr cap="all"/>
            </a:lvl4pPr>
            <a:lvl5pPr>
              <a:defRPr cap="all"/>
            </a:lvl5pPr>
          </a:lstStyle>
          <a:p>
            <a:pPr lvl="0"/>
            <a:r>
              <a:rPr lang="fr-CA"/>
              <a:t>Click to edit Master text styles</a:t>
            </a:r>
          </a:p>
          <a:p>
            <a:pPr lvl="1"/>
            <a:r>
              <a:rPr lang="fr-CA"/>
              <a:t>Second level</a:t>
            </a:r>
          </a:p>
        </p:txBody>
      </p:sp>
      <p:sp>
        <p:nvSpPr>
          <p:cNvPr id="14" name="Rectangle 13"/>
          <p:cNvSpPr/>
          <p:nvPr userDrawn="1"/>
        </p:nvSpPr>
        <p:spPr bwMode="auto">
          <a:xfrm>
            <a:off x="0" y="6096000"/>
            <a:ext cx="9144000" cy="762000"/>
          </a:xfrm>
          <a:prstGeom prst="rect">
            <a:avLst/>
          </a:prstGeom>
          <a:solidFill>
            <a:schemeClr val="tx1"/>
          </a:solidFill>
          <a:ln>
            <a:noFill/>
          </a:ln>
          <a:effectLst>
            <a:outerShdw blurRad="127000" dist="63500" dir="16200000">
              <a:srgbClr val="000000">
                <a:alpha val="49000"/>
              </a:srgbClr>
            </a:outerShdw>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dirty="0"/>
          </a:p>
        </p:txBody>
      </p:sp>
      <p:pic>
        <p:nvPicPr>
          <p:cNvPr id="12" name="Picture 11" descr="TAlogoill.png"/>
          <p:cNvPicPr>
            <a:picLocks noChangeAspect="1"/>
          </p:cNvPicPr>
          <p:nvPr userDrawn="1"/>
        </p:nvPicPr>
        <p:blipFill>
          <a:blip r:embed="rId2"/>
          <a:stretch>
            <a:fillRect/>
          </a:stretch>
        </p:blipFill>
        <p:spPr>
          <a:xfrm>
            <a:off x="304800" y="6357958"/>
            <a:ext cx="2538989" cy="304801"/>
          </a:xfrm>
          <a:prstGeom prst="rect">
            <a:avLst/>
          </a:prstGeom>
        </p:spPr>
      </p:pic>
      <p:sp>
        <p:nvSpPr>
          <p:cNvPr id="15" name="Rectangle 14"/>
          <p:cNvSpPr/>
          <p:nvPr userDrawn="1"/>
        </p:nvSpPr>
        <p:spPr>
          <a:xfrm>
            <a:off x="257172" y="6629400"/>
            <a:ext cx="3886200" cy="230832"/>
          </a:xfrm>
          <a:prstGeom prst="rect">
            <a:avLst/>
          </a:prstGeom>
        </p:spPr>
        <p:txBody>
          <a:bodyPr wrap="square">
            <a:spAutoFit/>
          </a:bodyPr>
          <a:lstStyle/>
          <a:p>
            <a:r>
              <a:rPr lang="en-US" sz="900" i="0" dirty="0" smtClean="0">
                <a:solidFill>
                  <a:schemeClr val="bg2"/>
                </a:solidFill>
              </a:rPr>
              <a:t>© </a:t>
            </a:r>
            <a:r>
              <a:rPr lang="en-US" sz="900" i="0" baseline="0" dirty="0" smtClean="0">
                <a:solidFill>
                  <a:schemeClr val="bg2"/>
                </a:solidFill>
              </a:rPr>
              <a:t>2010 </a:t>
            </a:r>
            <a:r>
              <a:rPr lang="en-US" sz="900" i="0" dirty="0" smtClean="0">
                <a:solidFill>
                  <a:schemeClr val="bg2"/>
                </a:solidFill>
              </a:rPr>
              <a:t>Trusted</a:t>
            </a:r>
            <a:r>
              <a:rPr lang="en-US" sz="900" i="0" baseline="0" dirty="0" smtClean="0">
                <a:solidFill>
                  <a:schemeClr val="bg2"/>
                </a:solidFill>
              </a:rPr>
              <a:t> Advisor Associates LLC. All rights reserved.</a:t>
            </a:r>
            <a:endParaRPr lang="en-US" sz="900" i="0" dirty="0">
              <a:solidFill>
                <a:schemeClr val="bg2"/>
              </a:solidFill>
            </a:endParaRPr>
          </a:p>
        </p:txBody>
      </p:sp>
      <p:sp>
        <p:nvSpPr>
          <p:cNvPr id="16" name="Slide Number Placeholder 5"/>
          <p:cNvSpPr txBox="1">
            <a:spLocks/>
          </p:cNvSpPr>
          <p:nvPr userDrawn="1"/>
        </p:nvSpPr>
        <p:spPr>
          <a:xfrm>
            <a:off x="6643702" y="6356350"/>
            <a:ext cx="2133600" cy="365125"/>
          </a:xfrm>
          <a:prstGeom prst="rect">
            <a:avLst/>
          </a:prstGeom>
        </p:spPr>
        <p:txBody>
          <a:bodyPr vert="horz" lIns="91440" tIns="45720" rIns="91440" bIns="45720" rtlCol="0" anchor="ctr"/>
          <a:lstStyle>
            <a:lvl1pPr algn="r">
              <a:defRPr sz="1200" b="1">
                <a:solidFill>
                  <a:srgbClr val="252422"/>
                </a:solidFill>
                <a:latin typeface="Georgia"/>
                <a:cs typeface="Georgia"/>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909F2424-0964-B142-BC00-C04FCE004E84}" type="slidenum">
              <a:rPr kumimoji="0" lang="en-US" sz="1200" b="0" i="0" u="none" strike="noStrike" kern="1200" cap="none" spc="0" normalizeH="0" baseline="0" noProof="0" smtClean="0">
                <a:ln>
                  <a:noFill/>
                </a:ln>
                <a:solidFill>
                  <a:srgbClr val="252422"/>
                </a:solidFill>
                <a:effectLst/>
                <a:uLnTx/>
                <a:uFillTx/>
                <a:latin typeface="Georgia"/>
                <a:ea typeface="+mn-ea"/>
                <a:cs typeface="Georgia"/>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dirty="0">
              <a:ln>
                <a:noFill/>
              </a:ln>
              <a:solidFill>
                <a:srgbClr val="252422"/>
              </a:solidFill>
              <a:effectLst/>
              <a:uLnTx/>
              <a:uFillTx/>
              <a:latin typeface="Georgia"/>
              <a:ea typeface="+mn-ea"/>
              <a:cs typeface="Georgia"/>
            </a:endParaRPr>
          </a:p>
        </p:txBody>
      </p:sp>
      <p:sp>
        <p:nvSpPr>
          <p:cNvPr id="19" name="TextBox 18"/>
          <p:cNvSpPr txBox="1"/>
          <p:nvPr userDrawn="1"/>
        </p:nvSpPr>
        <p:spPr>
          <a:xfrm>
            <a:off x="8143900" y="6540365"/>
            <a:ext cx="1357322" cy="246221"/>
          </a:xfrm>
          <a:prstGeom prst="rect">
            <a:avLst/>
          </a:prstGeom>
          <a:noFill/>
        </p:spPr>
        <p:txBody>
          <a:bodyPr wrap="square" rtlCol="0">
            <a:spAutoFit/>
          </a:bodyPr>
          <a:lstStyle/>
          <a:p>
            <a:r>
              <a:rPr lang="en-US" sz="1000" dirty="0" smtClean="0">
                <a:solidFill>
                  <a:schemeClr val="bg2"/>
                </a:solidFill>
              </a:rPr>
              <a:t>October 2010</a:t>
            </a:r>
            <a:endParaRPr lang="en-US" sz="1000" dirty="0">
              <a:solidFill>
                <a:schemeClr val="bg2"/>
              </a:solidFill>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reserve="1" userDrawn="1">
  <p:cSld name="1_Title and Content">
    <p:spTree>
      <p:nvGrpSpPr>
        <p:cNvPr id="1" name=""/>
        <p:cNvGrpSpPr/>
        <p:nvPr/>
      </p:nvGrpSpPr>
      <p:grpSpPr>
        <a:xfrm>
          <a:off x="0" y="0"/>
          <a:ext cx="0" cy="0"/>
          <a:chOff x="0" y="0"/>
          <a:chExt cx="0" cy="0"/>
        </a:xfrm>
      </p:grpSpPr>
      <p:sp>
        <p:nvSpPr>
          <p:cNvPr id="50" name="Rectangle 49"/>
          <p:cNvSpPr/>
          <p:nvPr userDrawn="1"/>
        </p:nvSpPr>
        <p:spPr>
          <a:xfrm>
            <a:off x="0" y="1905000"/>
            <a:ext cx="9144000" cy="3427412"/>
          </a:xfrm>
          <a:prstGeom prst="rect">
            <a:avLst/>
          </a:prstGeom>
          <a:gradFill flip="none" rotWithShape="1">
            <a:gsLst>
              <a:gs pos="0">
                <a:srgbClr val="85908E">
                  <a:alpha val="81000"/>
                </a:srgbClr>
              </a:gs>
              <a:gs pos="100000">
                <a:srgbClr val="BACBCA">
                  <a:alpha val="81000"/>
                </a:srgbClr>
              </a:gs>
            </a:gsLst>
            <a:lin ang="0" scaled="1"/>
            <a:tileRect/>
          </a:gradFill>
          <a:ln>
            <a:noFill/>
          </a:ln>
          <a:effectLst/>
        </p:spPr>
        <p:style>
          <a:lnRef idx="1">
            <a:schemeClr val="accent1"/>
          </a:lnRef>
          <a:fillRef idx="3">
            <a:schemeClr val="accent1"/>
          </a:fillRef>
          <a:effectRef idx="2">
            <a:schemeClr val="accent1"/>
          </a:effectRef>
          <a:fontRef idx="minor">
            <a:schemeClr val="lt1"/>
          </a:fontRef>
        </p:style>
        <p:txBody>
          <a:bodyPr anchor="ctr">
            <a:prstTxWarp prst="textNoShape">
              <a:avLst/>
            </a:prstTxWarp>
          </a:bodyPr>
          <a:lstStyle/>
          <a:p>
            <a:pPr marL="200025" lvl="1" algn="ctr" eaLnBrk="0" hangingPunct="0">
              <a:lnSpc>
                <a:spcPts val="1100"/>
              </a:lnSpc>
              <a:defRPr/>
            </a:pPr>
            <a:endParaRPr lang="en-US" dirty="0">
              <a:solidFill>
                <a:schemeClr val="bg2"/>
              </a:solidFill>
              <a:ea typeface="ＭＳ Ｐゴシック" charset="-128"/>
              <a:cs typeface="ＭＳ Ｐゴシック" charset="-128"/>
            </a:endParaRPr>
          </a:p>
        </p:txBody>
      </p:sp>
      <p:cxnSp>
        <p:nvCxnSpPr>
          <p:cNvPr id="51" name="Straight Connector 50"/>
          <p:cNvCxnSpPr/>
          <p:nvPr userDrawn="1"/>
        </p:nvCxnSpPr>
        <p:spPr>
          <a:xfrm>
            <a:off x="0" y="1905000"/>
            <a:ext cx="9144000" cy="1588"/>
          </a:xfrm>
          <a:prstGeom prst="line">
            <a:avLst/>
          </a:prstGeom>
          <a:ln>
            <a:solidFill>
              <a:srgbClr val="FFFFFF"/>
            </a:solidFill>
          </a:ln>
        </p:spPr>
        <p:style>
          <a:lnRef idx="2">
            <a:schemeClr val="accent1"/>
          </a:lnRef>
          <a:fillRef idx="0">
            <a:schemeClr val="accent1"/>
          </a:fillRef>
          <a:effectRef idx="1">
            <a:schemeClr val="accent1"/>
          </a:effectRef>
          <a:fontRef idx="minor">
            <a:schemeClr val="tx1"/>
          </a:fontRef>
        </p:style>
      </p:cxnSp>
      <p:sp>
        <p:nvSpPr>
          <p:cNvPr id="13" name="Rectangle 12"/>
          <p:cNvSpPr/>
          <p:nvPr userDrawn="1"/>
        </p:nvSpPr>
        <p:spPr>
          <a:xfrm>
            <a:off x="0" y="5290078"/>
            <a:ext cx="9144000" cy="805922"/>
          </a:xfrm>
          <a:prstGeom prst="rect">
            <a:avLst/>
          </a:prstGeom>
          <a:gradFill flip="none" rotWithShape="1">
            <a:gsLst>
              <a:gs pos="100000">
                <a:schemeClr val="accent4">
                  <a:lumMod val="75000"/>
                </a:schemeClr>
              </a:gs>
              <a:gs pos="0">
                <a:schemeClr val="accent4"/>
              </a:gs>
            </a:gsLst>
            <a:path path="circle">
              <a:fillToRect l="100000" t="100000"/>
            </a:path>
            <a:tileRect r="-100000" b="-100000"/>
          </a:gradFill>
          <a:ln>
            <a:noFill/>
          </a:ln>
          <a:effectLst>
            <a:outerShdw blurRad="50800" dist="38100" dir="2700000">
              <a:srgbClr val="000000">
                <a:alpha val="43000"/>
              </a:srgbClr>
            </a:outerShdw>
          </a:effectLst>
        </p:spPr>
        <p:style>
          <a:lnRef idx="1">
            <a:schemeClr val="accent1"/>
          </a:lnRef>
          <a:fillRef idx="3">
            <a:schemeClr val="accent1"/>
          </a:fillRef>
          <a:effectRef idx="2">
            <a:schemeClr val="accent1"/>
          </a:effectRef>
          <a:fontRef idx="minor">
            <a:schemeClr val="lt1"/>
          </a:fontRef>
        </p:style>
        <p:txBody>
          <a:bodyPr anchor="ctr">
            <a:prstTxWarp prst="textNoShape">
              <a:avLst/>
            </a:prstTxWarp>
          </a:bodyPr>
          <a:lstStyle/>
          <a:p>
            <a:pPr algn="ctr">
              <a:defRPr/>
            </a:pPr>
            <a:endParaRPr lang="en-US" dirty="0">
              <a:solidFill>
                <a:srgbClr val="FFFFFF"/>
              </a:solidFill>
              <a:ea typeface="ＭＳ Ｐゴシック" charset="-128"/>
              <a:cs typeface="ＭＳ Ｐゴシック" charset="-128"/>
            </a:endParaRPr>
          </a:p>
        </p:txBody>
      </p:sp>
      <p:sp>
        <p:nvSpPr>
          <p:cNvPr id="2" name="Title 1"/>
          <p:cNvSpPr>
            <a:spLocks noGrp="1"/>
          </p:cNvSpPr>
          <p:nvPr>
            <p:ph type="title" hasCustomPrompt="1"/>
          </p:nvPr>
        </p:nvSpPr>
        <p:spPr>
          <a:xfrm>
            <a:off x="457200" y="914400"/>
            <a:ext cx="8229600" cy="457200"/>
          </a:xfrm>
        </p:spPr>
        <p:txBody>
          <a:bodyPr>
            <a:noAutofit/>
          </a:bodyPr>
          <a:lstStyle>
            <a:lvl1pPr>
              <a:defRPr sz="3600">
                <a:solidFill>
                  <a:srgbClr val="BED4D4"/>
                </a:solidFill>
              </a:defRPr>
            </a:lvl1pPr>
          </a:lstStyle>
          <a:p>
            <a:r>
              <a:rPr lang="fr-CA" dirty="0"/>
              <a:t>Main </a:t>
            </a:r>
            <a:r>
              <a:rPr lang="fr-CA" dirty="0" err="1"/>
              <a:t>title</a:t>
            </a:r>
            <a:endParaRPr lang="en-US" dirty="0"/>
          </a:p>
        </p:txBody>
      </p:sp>
      <p:sp>
        <p:nvSpPr>
          <p:cNvPr id="12" name="Text Placeholder 11"/>
          <p:cNvSpPr>
            <a:spLocks noGrp="1"/>
          </p:cNvSpPr>
          <p:nvPr>
            <p:ph type="body" sz="quarter" idx="13" hasCustomPrompt="1"/>
          </p:nvPr>
        </p:nvSpPr>
        <p:spPr>
          <a:xfrm>
            <a:off x="457200" y="1371600"/>
            <a:ext cx="8229600" cy="304800"/>
          </a:xfrm>
        </p:spPr>
        <p:txBody>
          <a:bodyPr lIns="0" tIns="0" rIns="0" bIns="0">
            <a:noAutofit/>
          </a:bodyPr>
          <a:lstStyle>
            <a:lvl1pPr>
              <a:buNone/>
              <a:defRPr sz="1600" cap="all">
                <a:solidFill>
                  <a:schemeClr val="tx2"/>
                </a:solidFill>
              </a:defRPr>
            </a:lvl1pPr>
          </a:lstStyle>
          <a:p>
            <a:pPr lvl="0"/>
            <a:r>
              <a:rPr lang="en-US"/>
              <a:t>Subtitle</a:t>
            </a:r>
          </a:p>
        </p:txBody>
      </p:sp>
      <p:cxnSp>
        <p:nvCxnSpPr>
          <p:cNvPr id="17" name="Straight Connector 16"/>
          <p:cNvCxnSpPr/>
          <p:nvPr userDrawn="1"/>
        </p:nvCxnSpPr>
        <p:spPr>
          <a:xfrm>
            <a:off x="0" y="5274734"/>
            <a:ext cx="9144000" cy="1588"/>
          </a:xfrm>
          <a:prstGeom prst="line">
            <a:avLst/>
          </a:prstGeom>
          <a:ln>
            <a:solidFill>
              <a:srgbClr val="FFFFFF"/>
            </a:solidFill>
          </a:ln>
        </p:spPr>
        <p:style>
          <a:lnRef idx="2">
            <a:schemeClr val="accent1"/>
          </a:lnRef>
          <a:fillRef idx="0">
            <a:schemeClr val="accent1"/>
          </a:fillRef>
          <a:effectRef idx="1">
            <a:schemeClr val="accent1"/>
          </a:effectRef>
          <a:fontRef idx="minor">
            <a:schemeClr val="tx1"/>
          </a:fontRef>
        </p:style>
      </p:cxnSp>
      <p:sp>
        <p:nvSpPr>
          <p:cNvPr id="25" name="Title 1"/>
          <p:cNvSpPr txBox="1">
            <a:spLocks/>
          </p:cNvSpPr>
          <p:nvPr userDrawn="1"/>
        </p:nvSpPr>
        <p:spPr bwMode="auto">
          <a:xfrm>
            <a:off x="457200" y="5274734"/>
            <a:ext cx="8153400" cy="821266"/>
          </a:xfrm>
          <a:prstGeom prst="rect">
            <a:avLst/>
          </a:prstGeom>
          <a:noFill/>
          <a:ln w="9525">
            <a:noFill/>
            <a:miter lim="800000"/>
            <a:headEnd/>
            <a:tailEnd/>
          </a:ln>
        </p:spPr>
        <p:txBody>
          <a:bodyPr lIns="0" tIns="0" rIns="0" bIns="0" anchor="ctr" anchorCtr="0">
            <a:prstTxWarp prst="textNoShape">
              <a:avLst/>
            </a:prstTxWarp>
          </a:bodyPr>
          <a:lstStyle/>
          <a:p>
            <a:pPr algn="r" eaLnBrk="0" hangingPunct="0">
              <a:lnSpc>
                <a:spcPct val="100000"/>
              </a:lnSpc>
              <a:spcAft>
                <a:spcPts val="0"/>
              </a:spcAft>
            </a:pPr>
            <a:r>
              <a:rPr lang="en-US" sz="1400" b="0" dirty="0" smtClean="0">
                <a:solidFill>
                  <a:schemeClr val="tx1"/>
                </a:solidFill>
                <a:latin typeface="Georgia" pitchFamily="-65" charset="0"/>
                <a:ea typeface="Arial" pitchFamily="-65" charset="0"/>
                <a:cs typeface="Arial" pitchFamily="-65" charset="0"/>
              </a:rPr>
              <a:t>TRUST </a:t>
            </a:r>
            <a:r>
              <a:rPr lang="en-US" sz="1400" b="0" cap="all" baseline="0" dirty="0" smtClean="0">
                <a:solidFill>
                  <a:schemeClr val="tx1"/>
                </a:solidFill>
                <a:latin typeface="Georgia" pitchFamily="-65" charset="0"/>
                <a:ea typeface="Arial" pitchFamily="-65" charset="0"/>
                <a:cs typeface="Arial" pitchFamily="-65" charset="0"/>
              </a:rPr>
              <a:t>and</a:t>
            </a:r>
            <a:r>
              <a:rPr lang="en-US" sz="1400" b="0" dirty="0" smtClean="0">
                <a:solidFill>
                  <a:schemeClr val="tx1"/>
                </a:solidFill>
                <a:latin typeface="Georgia" pitchFamily="-65" charset="0"/>
                <a:ea typeface="Arial" pitchFamily="-65" charset="0"/>
                <a:cs typeface="Arial" pitchFamily="-65" charset="0"/>
              </a:rPr>
              <a:t> </a:t>
            </a:r>
            <a:r>
              <a:rPr lang="en-US" sz="2400" b="0" dirty="0" smtClean="0">
                <a:solidFill>
                  <a:schemeClr val="tx1"/>
                </a:solidFill>
                <a:latin typeface="Georgia" pitchFamily="-65" charset="0"/>
                <a:ea typeface="Arial" pitchFamily="-65" charset="0"/>
                <a:cs typeface="Arial" pitchFamily="-65" charset="0"/>
              </a:rPr>
              <a:t>Influence</a:t>
            </a:r>
            <a:endParaRPr lang="en-US" sz="2400" b="0" dirty="0">
              <a:solidFill>
                <a:schemeClr val="tx1"/>
              </a:solidFill>
              <a:latin typeface="Georgia" pitchFamily="-65" charset="0"/>
              <a:ea typeface="Arial" pitchFamily="-65" charset="0"/>
              <a:cs typeface="Arial" pitchFamily="-65" charset="0"/>
            </a:endParaRPr>
          </a:p>
        </p:txBody>
      </p:sp>
      <p:sp>
        <p:nvSpPr>
          <p:cNvPr id="19" name="Rectangle 18"/>
          <p:cNvSpPr/>
          <p:nvPr userDrawn="1"/>
        </p:nvSpPr>
        <p:spPr bwMode="auto">
          <a:xfrm>
            <a:off x="0" y="6096000"/>
            <a:ext cx="9144000" cy="762000"/>
          </a:xfrm>
          <a:prstGeom prst="rect">
            <a:avLst/>
          </a:prstGeom>
          <a:solidFill>
            <a:schemeClr val="tx1"/>
          </a:solidFill>
          <a:ln>
            <a:noFill/>
          </a:ln>
          <a:effectLst>
            <a:outerShdw blurRad="127000" dist="63500" dir="16200000">
              <a:srgbClr val="000000">
                <a:alpha val="49000"/>
              </a:srgbClr>
            </a:outerShdw>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dirty="0"/>
          </a:p>
        </p:txBody>
      </p:sp>
      <p:sp>
        <p:nvSpPr>
          <p:cNvPr id="16" name="Content Placeholder 15"/>
          <p:cNvSpPr>
            <a:spLocks noGrp="1"/>
          </p:cNvSpPr>
          <p:nvPr>
            <p:ph sz="quarter" idx="14"/>
          </p:nvPr>
        </p:nvSpPr>
        <p:spPr>
          <a:xfrm>
            <a:off x="457200" y="2209800"/>
            <a:ext cx="8229600" cy="2743200"/>
          </a:xfrm>
        </p:spPr>
        <p:txBody>
          <a:bodyPr/>
          <a:lstStyle>
            <a:lvl1pPr>
              <a:defRPr sz="2800"/>
            </a:lvl1pPr>
          </a:lstStyle>
          <a:p>
            <a:pPr lvl="0"/>
            <a:r>
              <a:rPr lang="fr-CA" dirty="0"/>
              <a:t>Click to </a:t>
            </a:r>
            <a:r>
              <a:rPr lang="fr-CA" dirty="0" err="1"/>
              <a:t>edit</a:t>
            </a:r>
            <a:r>
              <a:rPr lang="fr-CA" dirty="0"/>
              <a:t> Master </a:t>
            </a:r>
            <a:r>
              <a:rPr lang="fr-CA" dirty="0" err="1"/>
              <a:t>text</a:t>
            </a:r>
            <a:r>
              <a:rPr lang="fr-CA" dirty="0"/>
              <a:t> styles</a:t>
            </a:r>
          </a:p>
          <a:p>
            <a:pPr lvl="1"/>
            <a:r>
              <a:rPr lang="fr-CA" dirty="0"/>
              <a:t>Second </a:t>
            </a:r>
            <a:r>
              <a:rPr lang="fr-CA" dirty="0" err="1"/>
              <a:t>level</a:t>
            </a:r>
            <a:endParaRPr lang="fr-CA" dirty="0"/>
          </a:p>
          <a:p>
            <a:pPr lvl="2"/>
            <a:r>
              <a:rPr lang="fr-CA" dirty="0" err="1"/>
              <a:t>Third</a:t>
            </a:r>
            <a:r>
              <a:rPr lang="fr-CA" dirty="0"/>
              <a:t> </a:t>
            </a:r>
            <a:r>
              <a:rPr lang="fr-CA" dirty="0" err="1"/>
              <a:t>level</a:t>
            </a:r>
            <a:endParaRPr lang="fr-CA" dirty="0"/>
          </a:p>
          <a:p>
            <a:pPr lvl="3"/>
            <a:r>
              <a:rPr lang="fr-CA" dirty="0" err="1"/>
              <a:t>Fourth</a:t>
            </a:r>
            <a:r>
              <a:rPr lang="fr-CA" dirty="0"/>
              <a:t> </a:t>
            </a:r>
            <a:r>
              <a:rPr lang="fr-CA" dirty="0" err="1"/>
              <a:t>level</a:t>
            </a:r>
            <a:endParaRPr lang="fr-CA" dirty="0"/>
          </a:p>
          <a:p>
            <a:pPr lvl="4"/>
            <a:r>
              <a:rPr lang="fr-CA" dirty="0" err="1"/>
              <a:t>Fifth</a:t>
            </a:r>
            <a:r>
              <a:rPr lang="fr-CA" dirty="0"/>
              <a:t> </a:t>
            </a:r>
            <a:r>
              <a:rPr lang="fr-CA" dirty="0" err="1"/>
              <a:t>level</a:t>
            </a:r>
            <a:endParaRPr lang="en-US" dirty="0"/>
          </a:p>
        </p:txBody>
      </p:sp>
      <p:pic>
        <p:nvPicPr>
          <p:cNvPr id="20" name="Picture 19" descr="TAlogoill.png"/>
          <p:cNvPicPr>
            <a:picLocks noChangeAspect="1"/>
          </p:cNvPicPr>
          <p:nvPr userDrawn="1"/>
        </p:nvPicPr>
        <p:blipFill>
          <a:blip r:embed="rId2"/>
          <a:stretch>
            <a:fillRect/>
          </a:stretch>
        </p:blipFill>
        <p:spPr>
          <a:xfrm>
            <a:off x="304800" y="6357958"/>
            <a:ext cx="2538989" cy="304801"/>
          </a:xfrm>
          <a:prstGeom prst="rect">
            <a:avLst/>
          </a:prstGeom>
        </p:spPr>
      </p:pic>
      <p:sp>
        <p:nvSpPr>
          <p:cNvPr id="22" name="Rectangle 21"/>
          <p:cNvSpPr/>
          <p:nvPr userDrawn="1"/>
        </p:nvSpPr>
        <p:spPr>
          <a:xfrm>
            <a:off x="257172" y="6629400"/>
            <a:ext cx="3886200" cy="230832"/>
          </a:xfrm>
          <a:prstGeom prst="rect">
            <a:avLst/>
          </a:prstGeom>
        </p:spPr>
        <p:txBody>
          <a:bodyPr wrap="square">
            <a:spAutoFit/>
          </a:bodyPr>
          <a:lstStyle/>
          <a:p>
            <a:r>
              <a:rPr lang="en-US" sz="900" i="0" dirty="0" smtClean="0">
                <a:solidFill>
                  <a:schemeClr val="bg2"/>
                </a:solidFill>
              </a:rPr>
              <a:t>© </a:t>
            </a:r>
            <a:r>
              <a:rPr lang="en-US" sz="900" i="0" baseline="0" dirty="0" smtClean="0">
                <a:solidFill>
                  <a:schemeClr val="bg2"/>
                </a:solidFill>
              </a:rPr>
              <a:t>2010 </a:t>
            </a:r>
            <a:r>
              <a:rPr lang="en-US" sz="900" i="0" dirty="0" smtClean="0">
                <a:solidFill>
                  <a:schemeClr val="bg2"/>
                </a:solidFill>
              </a:rPr>
              <a:t>Trusted</a:t>
            </a:r>
            <a:r>
              <a:rPr lang="en-US" sz="900" i="0" baseline="0" dirty="0" smtClean="0">
                <a:solidFill>
                  <a:schemeClr val="bg2"/>
                </a:solidFill>
              </a:rPr>
              <a:t> Advisor Associates LLC. All rights reserved.</a:t>
            </a:r>
            <a:endParaRPr lang="en-US" sz="900" i="0" dirty="0">
              <a:solidFill>
                <a:schemeClr val="bg2"/>
              </a:solidFill>
            </a:endParaRPr>
          </a:p>
        </p:txBody>
      </p:sp>
      <p:sp>
        <p:nvSpPr>
          <p:cNvPr id="23" name="Slide Number Placeholder 5"/>
          <p:cNvSpPr txBox="1">
            <a:spLocks/>
          </p:cNvSpPr>
          <p:nvPr userDrawn="1"/>
        </p:nvSpPr>
        <p:spPr>
          <a:xfrm>
            <a:off x="6643702" y="6356350"/>
            <a:ext cx="2133600" cy="365125"/>
          </a:xfrm>
          <a:prstGeom prst="rect">
            <a:avLst/>
          </a:prstGeom>
        </p:spPr>
        <p:txBody>
          <a:bodyPr vert="horz" lIns="91440" tIns="45720" rIns="91440" bIns="45720" rtlCol="0" anchor="ctr"/>
          <a:lstStyle>
            <a:lvl1pPr algn="r">
              <a:defRPr sz="1200" b="1">
                <a:solidFill>
                  <a:srgbClr val="252422"/>
                </a:solidFill>
                <a:latin typeface="Georgia"/>
                <a:cs typeface="Georgia"/>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909F2424-0964-B142-BC00-C04FCE004E84}" type="slidenum">
              <a:rPr kumimoji="0" lang="en-US" sz="1200" b="0" i="0" u="none" strike="noStrike" kern="1200" cap="none" spc="0" normalizeH="0" baseline="0" noProof="0" smtClean="0">
                <a:ln>
                  <a:noFill/>
                </a:ln>
                <a:solidFill>
                  <a:srgbClr val="252422"/>
                </a:solidFill>
                <a:effectLst/>
                <a:uLnTx/>
                <a:uFillTx/>
                <a:latin typeface="Georgia"/>
                <a:ea typeface="+mn-ea"/>
                <a:cs typeface="Georgia"/>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dirty="0">
              <a:ln>
                <a:noFill/>
              </a:ln>
              <a:solidFill>
                <a:srgbClr val="252422"/>
              </a:solidFill>
              <a:effectLst/>
              <a:uLnTx/>
              <a:uFillTx/>
              <a:latin typeface="Georgia"/>
              <a:ea typeface="+mn-ea"/>
              <a:cs typeface="Georgia"/>
            </a:endParaRPr>
          </a:p>
        </p:txBody>
      </p:sp>
      <p:sp>
        <p:nvSpPr>
          <p:cNvPr id="18" name="TextBox 17"/>
          <p:cNvSpPr txBox="1"/>
          <p:nvPr userDrawn="1"/>
        </p:nvSpPr>
        <p:spPr>
          <a:xfrm>
            <a:off x="8143900" y="6540365"/>
            <a:ext cx="1357322" cy="246221"/>
          </a:xfrm>
          <a:prstGeom prst="rect">
            <a:avLst/>
          </a:prstGeom>
          <a:noFill/>
        </p:spPr>
        <p:txBody>
          <a:bodyPr wrap="square" rtlCol="0">
            <a:spAutoFit/>
          </a:bodyPr>
          <a:lstStyle/>
          <a:p>
            <a:r>
              <a:rPr lang="en-US" sz="1000" dirty="0" smtClean="0">
                <a:solidFill>
                  <a:schemeClr val="bg2"/>
                </a:solidFill>
              </a:rPr>
              <a:t>October 2010</a:t>
            </a:r>
            <a:endParaRPr lang="en-US" sz="1000" dirty="0">
              <a:solidFill>
                <a:schemeClr val="bg2"/>
              </a:solidFill>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reserve="1" userDrawn="1">
  <p:cSld name="2_Title and Content">
    <p:spTree>
      <p:nvGrpSpPr>
        <p:cNvPr id="1" name=""/>
        <p:cNvGrpSpPr/>
        <p:nvPr/>
      </p:nvGrpSpPr>
      <p:grpSpPr>
        <a:xfrm>
          <a:off x="0" y="0"/>
          <a:ext cx="0" cy="0"/>
          <a:chOff x="0" y="0"/>
          <a:chExt cx="0" cy="0"/>
        </a:xfrm>
      </p:grpSpPr>
      <p:sp>
        <p:nvSpPr>
          <p:cNvPr id="50" name="Rectangle 49"/>
          <p:cNvSpPr/>
          <p:nvPr userDrawn="1"/>
        </p:nvSpPr>
        <p:spPr>
          <a:xfrm>
            <a:off x="0" y="1905000"/>
            <a:ext cx="9144000" cy="3427412"/>
          </a:xfrm>
          <a:prstGeom prst="rect">
            <a:avLst/>
          </a:prstGeom>
          <a:gradFill flip="none" rotWithShape="1">
            <a:gsLst>
              <a:gs pos="0">
                <a:srgbClr val="85908E">
                  <a:alpha val="81000"/>
                </a:srgbClr>
              </a:gs>
              <a:gs pos="100000">
                <a:srgbClr val="BACBCA">
                  <a:alpha val="81000"/>
                </a:srgbClr>
              </a:gs>
            </a:gsLst>
            <a:lin ang="0" scaled="1"/>
            <a:tileRect/>
          </a:gradFill>
          <a:ln>
            <a:noFill/>
          </a:ln>
          <a:effectLst/>
        </p:spPr>
        <p:style>
          <a:lnRef idx="1">
            <a:schemeClr val="accent1"/>
          </a:lnRef>
          <a:fillRef idx="3">
            <a:schemeClr val="accent1"/>
          </a:fillRef>
          <a:effectRef idx="2">
            <a:schemeClr val="accent1"/>
          </a:effectRef>
          <a:fontRef idx="minor">
            <a:schemeClr val="lt1"/>
          </a:fontRef>
        </p:style>
        <p:txBody>
          <a:bodyPr anchor="ctr">
            <a:prstTxWarp prst="textNoShape">
              <a:avLst/>
            </a:prstTxWarp>
          </a:bodyPr>
          <a:lstStyle/>
          <a:p>
            <a:pPr marL="200025" lvl="1" algn="ctr" eaLnBrk="0" hangingPunct="0">
              <a:lnSpc>
                <a:spcPts val="1100"/>
              </a:lnSpc>
              <a:defRPr/>
            </a:pPr>
            <a:endParaRPr lang="en-US" dirty="0">
              <a:solidFill>
                <a:schemeClr val="bg2"/>
              </a:solidFill>
              <a:ea typeface="ＭＳ Ｐゴシック" charset="-128"/>
              <a:cs typeface="ＭＳ Ｐゴシック" charset="-128"/>
            </a:endParaRPr>
          </a:p>
        </p:txBody>
      </p:sp>
      <p:cxnSp>
        <p:nvCxnSpPr>
          <p:cNvPr id="51" name="Straight Connector 50"/>
          <p:cNvCxnSpPr/>
          <p:nvPr userDrawn="1"/>
        </p:nvCxnSpPr>
        <p:spPr>
          <a:xfrm>
            <a:off x="0" y="1905000"/>
            <a:ext cx="9144000" cy="1588"/>
          </a:xfrm>
          <a:prstGeom prst="line">
            <a:avLst/>
          </a:prstGeom>
          <a:ln>
            <a:solidFill>
              <a:srgbClr val="FFFFFF"/>
            </a:solidFill>
          </a:ln>
        </p:spPr>
        <p:style>
          <a:lnRef idx="2">
            <a:schemeClr val="accent1"/>
          </a:lnRef>
          <a:fillRef idx="0">
            <a:schemeClr val="accent1"/>
          </a:fillRef>
          <a:effectRef idx="1">
            <a:schemeClr val="accent1"/>
          </a:effectRef>
          <a:fontRef idx="minor">
            <a:schemeClr val="tx1"/>
          </a:fontRef>
        </p:style>
      </p:cxnSp>
      <p:sp>
        <p:nvSpPr>
          <p:cNvPr id="13" name="Rectangle 12"/>
          <p:cNvSpPr/>
          <p:nvPr userDrawn="1"/>
        </p:nvSpPr>
        <p:spPr>
          <a:xfrm>
            <a:off x="0" y="5290078"/>
            <a:ext cx="9144000" cy="805922"/>
          </a:xfrm>
          <a:prstGeom prst="rect">
            <a:avLst/>
          </a:prstGeom>
          <a:gradFill flip="none" rotWithShape="1">
            <a:gsLst>
              <a:gs pos="100000">
                <a:schemeClr val="accent5">
                  <a:lumMod val="75000"/>
                </a:schemeClr>
              </a:gs>
              <a:gs pos="0">
                <a:schemeClr val="accent5"/>
              </a:gs>
            </a:gsLst>
            <a:path path="circle">
              <a:fillToRect l="100000" t="100000"/>
            </a:path>
            <a:tileRect r="-100000" b="-100000"/>
          </a:gradFill>
          <a:ln>
            <a:noFill/>
          </a:ln>
          <a:effectLst>
            <a:outerShdw blurRad="50800" dist="38100" dir="2700000">
              <a:srgbClr val="000000">
                <a:alpha val="43000"/>
              </a:srgbClr>
            </a:outerShdw>
          </a:effectLst>
        </p:spPr>
        <p:style>
          <a:lnRef idx="1">
            <a:schemeClr val="accent1"/>
          </a:lnRef>
          <a:fillRef idx="3">
            <a:schemeClr val="accent1"/>
          </a:fillRef>
          <a:effectRef idx="2">
            <a:schemeClr val="accent1"/>
          </a:effectRef>
          <a:fontRef idx="minor">
            <a:schemeClr val="lt1"/>
          </a:fontRef>
        </p:style>
        <p:txBody>
          <a:bodyPr anchor="ctr">
            <a:prstTxWarp prst="textNoShape">
              <a:avLst/>
            </a:prstTxWarp>
          </a:bodyPr>
          <a:lstStyle/>
          <a:p>
            <a:pPr algn="ctr">
              <a:defRPr/>
            </a:pPr>
            <a:endParaRPr lang="en-US" dirty="0">
              <a:solidFill>
                <a:srgbClr val="FFFFFF"/>
              </a:solidFill>
              <a:ea typeface="ＭＳ Ｐゴシック" charset="-128"/>
              <a:cs typeface="ＭＳ Ｐゴシック" charset="-128"/>
            </a:endParaRPr>
          </a:p>
        </p:txBody>
      </p:sp>
      <p:sp>
        <p:nvSpPr>
          <p:cNvPr id="2" name="Title 1"/>
          <p:cNvSpPr>
            <a:spLocks noGrp="1"/>
          </p:cNvSpPr>
          <p:nvPr>
            <p:ph type="title" hasCustomPrompt="1"/>
          </p:nvPr>
        </p:nvSpPr>
        <p:spPr>
          <a:xfrm>
            <a:off x="457200" y="914400"/>
            <a:ext cx="8229600" cy="457200"/>
          </a:xfrm>
        </p:spPr>
        <p:txBody>
          <a:bodyPr>
            <a:noAutofit/>
          </a:bodyPr>
          <a:lstStyle>
            <a:lvl1pPr>
              <a:defRPr sz="3600">
                <a:solidFill>
                  <a:srgbClr val="BED4D4"/>
                </a:solidFill>
              </a:defRPr>
            </a:lvl1pPr>
          </a:lstStyle>
          <a:p>
            <a:r>
              <a:rPr lang="fr-CA" dirty="0"/>
              <a:t>Main </a:t>
            </a:r>
            <a:r>
              <a:rPr lang="fr-CA" dirty="0" err="1"/>
              <a:t>title</a:t>
            </a:r>
            <a:endParaRPr lang="en-US" dirty="0"/>
          </a:p>
        </p:txBody>
      </p:sp>
      <p:sp>
        <p:nvSpPr>
          <p:cNvPr id="12" name="Text Placeholder 11"/>
          <p:cNvSpPr>
            <a:spLocks noGrp="1"/>
          </p:cNvSpPr>
          <p:nvPr>
            <p:ph type="body" sz="quarter" idx="13" hasCustomPrompt="1"/>
          </p:nvPr>
        </p:nvSpPr>
        <p:spPr>
          <a:xfrm>
            <a:off x="457200" y="1371600"/>
            <a:ext cx="8229600" cy="304800"/>
          </a:xfrm>
        </p:spPr>
        <p:txBody>
          <a:bodyPr lIns="0" tIns="0" rIns="0" bIns="0">
            <a:noAutofit/>
          </a:bodyPr>
          <a:lstStyle>
            <a:lvl1pPr>
              <a:buNone/>
              <a:defRPr sz="1600" cap="all">
                <a:solidFill>
                  <a:schemeClr val="tx2"/>
                </a:solidFill>
              </a:defRPr>
            </a:lvl1pPr>
          </a:lstStyle>
          <a:p>
            <a:pPr lvl="0"/>
            <a:r>
              <a:rPr lang="en-US"/>
              <a:t>Subtitle</a:t>
            </a:r>
          </a:p>
        </p:txBody>
      </p:sp>
      <p:cxnSp>
        <p:nvCxnSpPr>
          <p:cNvPr id="17" name="Straight Connector 16"/>
          <p:cNvCxnSpPr/>
          <p:nvPr userDrawn="1"/>
        </p:nvCxnSpPr>
        <p:spPr>
          <a:xfrm>
            <a:off x="0" y="5274734"/>
            <a:ext cx="9144000" cy="1588"/>
          </a:xfrm>
          <a:prstGeom prst="line">
            <a:avLst/>
          </a:prstGeom>
          <a:ln>
            <a:solidFill>
              <a:srgbClr val="FFFFFF"/>
            </a:solidFill>
          </a:ln>
        </p:spPr>
        <p:style>
          <a:lnRef idx="2">
            <a:schemeClr val="accent1"/>
          </a:lnRef>
          <a:fillRef idx="0">
            <a:schemeClr val="accent1"/>
          </a:fillRef>
          <a:effectRef idx="1">
            <a:schemeClr val="accent1"/>
          </a:effectRef>
          <a:fontRef idx="minor">
            <a:schemeClr val="tx1"/>
          </a:fontRef>
        </p:style>
      </p:cxnSp>
      <p:sp>
        <p:nvSpPr>
          <p:cNvPr id="25" name="Title 1"/>
          <p:cNvSpPr txBox="1">
            <a:spLocks/>
          </p:cNvSpPr>
          <p:nvPr userDrawn="1"/>
        </p:nvSpPr>
        <p:spPr bwMode="auto">
          <a:xfrm>
            <a:off x="457200" y="5274734"/>
            <a:ext cx="8153400" cy="821266"/>
          </a:xfrm>
          <a:prstGeom prst="rect">
            <a:avLst/>
          </a:prstGeom>
          <a:noFill/>
          <a:ln w="9525">
            <a:noFill/>
            <a:miter lim="800000"/>
            <a:headEnd/>
            <a:tailEnd/>
          </a:ln>
        </p:spPr>
        <p:txBody>
          <a:bodyPr lIns="0" tIns="0" rIns="0" bIns="0" anchor="ctr" anchorCtr="0">
            <a:prstTxWarp prst="textNoShape">
              <a:avLst/>
            </a:prstTxWarp>
          </a:bodyPr>
          <a:lstStyle/>
          <a:p>
            <a:pPr algn="r" eaLnBrk="0" hangingPunct="0">
              <a:lnSpc>
                <a:spcPct val="100000"/>
              </a:lnSpc>
              <a:spcAft>
                <a:spcPts val="0"/>
              </a:spcAft>
            </a:pPr>
            <a:r>
              <a:rPr lang="en-US" sz="2000" b="0" kern="1200" cap="none" baseline="0" dirty="0" smtClean="0">
                <a:solidFill>
                  <a:schemeClr val="tx1"/>
                </a:solidFill>
                <a:latin typeface="Georgia" pitchFamily="-65" charset="0"/>
                <a:ea typeface="Arial" pitchFamily="-65" charset="0"/>
                <a:cs typeface="Arial" pitchFamily="-65" charset="0"/>
              </a:rPr>
              <a:t>Trust </a:t>
            </a:r>
            <a:r>
              <a:rPr lang="en-US" sz="2800" b="0" kern="1200" cap="none" baseline="0" dirty="0" smtClean="0">
                <a:solidFill>
                  <a:schemeClr val="tx1"/>
                </a:solidFill>
                <a:latin typeface="Georgia" pitchFamily="-65" charset="0"/>
                <a:ea typeface="Arial" pitchFamily="-65" charset="0"/>
                <a:cs typeface="Arial" pitchFamily="-65" charset="0"/>
              </a:rPr>
              <a:t>Equation</a:t>
            </a:r>
            <a:endParaRPr lang="en-US" sz="2800" b="0" dirty="0">
              <a:solidFill>
                <a:schemeClr val="tx1"/>
              </a:solidFill>
              <a:latin typeface="Georgia" pitchFamily="-65" charset="0"/>
              <a:ea typeface="Arial" pitchFamily="-65" charset="0"/>
              <a:cs typeface="Arial" pitchFamily="-65" charset="0"/>
            </a:endParaRPr>
          </a:p>
        </p:txBody>
      </p:sp>
      <p:sp>
        <p:nvSpPr>
          <p:cNvPr id="19" name="Rectangle 18"/>
          <p:cNvSpPr/>
          <p:nvPr userDrawn="1"/>
        </p:nvSpPr>
        <p:spPr bwMode="auto">
          <a:xfrm>
            <a:off x="0" y="6096000"/>
            <a:ext cx="9144000" cy="762000"/>
          </a:xfrm>
          <a:prstGeom prst="rect">
            <a:avLst/>
          </a:prstGeom>
          <a:solidFill>
            <a:schemeClr val="tx1"/>
          </a:solidFill>
          <a:ln>
            <a:noFill/>
          </a:ln>
          <a:effectLst>
            <a:outerShdw blurRad="127000" dist="63500" dir="16200000">
              <a:srgbClr val="000000">
                <a:alpha val="49000"/>
              </a:srgbClr>
            </a:outerShdw>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dirty="0"/>
          </a:p>
        </p:txBody>
      </p:sp>
      <p:sp>
        <p:nvSpPr>
          <p:cNvPr id="16" name="Content Placeholder 15"/>
          <p:cNvSpPr>
            <a:spLocks noGrp="1"/>
          </p:cNvSpPr>
          <p:nvPr>
            <p:ph sz="quarter" idx="14"/>
          </p:nvPr>
        </p:nvSpPr>
        <p:spPr>
          <a:xfrm>
            <a:off x="457200" y="2209800"/>
            <a:ext cx="8229600" cy="2743200"/>
          </a:xfrm>
        </p:spPr>
        <p:txBody>
          <a:bodyPr/>
          <a:lstStyle>
            <a:lvl1pPr>
              <a:defRPr sz="2800"/>
            </a:lvl1pPr>
          </a:lstStyle>
          <a:p>
            <a:pPr lvl="0"/>
            <a:r>
              <a:rPr lang="fr-CA" dirty="0"/>
              <a:t>Click to </a:t>
            </a:r>
            <a:r>
              <a:rPr lang="fr-CA" dirty="0" err="1"/>
              <a:t>edit</a:t>
            </a:r>
            <a:r>
              <a:rPr lang="fr-CA" dirty="0"/>
              <a:t> Master </a:t>
            </a:r>
            <a:r>
              <a:rPr lang="fr-CA" dirty="0" err="1"/>
              <a:t>text</a:t>
            </a:r>
            <a:r>
              <a:rPr lang="fr-CA" dirty="0"/>
              <a:t> styles</a:t>
            </a:r>
          </a:p>
          <a:p>
            <a:pPr lvl="1"/>
            <a:r>
              <a:rPr lang="fr-CA" dirty="0"/>
              <a:t>Second </a:t>
            </a:r>
            <a:r>
              <a:rPr lang="fr-CA" dirty="0" err="1"/>
              <a:t>level</a:t>
            </a:r>
            <a:endParaRPr lang="fr-CA" dirty="0"/>
          </a:p>
          <a:p>
            <a:pPr lvl="2"/>
            <a:r>
              <a:rPr lang="fr-CA" dirty="0" err="1"/>
              <a:t>Third</a:t>
            </a:r>
            <a:r>
              <a:rPr lang="fr-CA" dirty="0"/>
              <a:t> </a:t>
            </a:r>
            <a:r>
              <a:rPr lang="fr-CA" dirty="0" err="1"/>
              <a:t>level</a:t>
            </a:r>
            <a:endParaRPr lang="fr-CA" dirty="0"/>
          </a:p>
          <a:p>
            <a:pPr lvl="3"/>
            <a:r>
              <a:rPr lang="fr-CA" dirty="0" err="1"/>
              <a:t>Fourth</a:t>
            </a:r>
            <a:r>
              <a:rPr lang="fr-CA" dirty="0"/>
              <a:t> </a:t>
            </a:r>
            <a:r>
              <a:rPr lang="fr-CA" dirty="0" err="1"/>
              <a:t>level</a:t>
            </a:r>
            <a:endParaRPr lang="fr-CA" dirty="0"/>
          </a:p>
          <a:p>
            <a:pPr lvl="4"/>
            <a:r>
              <a:rPr lang="fr-CA" dirty="0" err="1"/>
              <a:t>Fifth</a:t>
            </a:r>
            <a:r>
              <a:rPr lang="fr-CA" dirty="0"/>
              <a:t> </a:t>
            </a:r>
            <a:r>
              <a:rPr lang="fr-CA" dirty="0" err="1"/>
              <a:t>level</a:t>
            </a:r>
            <a:endParaRPr lang="en-US" dirty="0"/>
          </a:p>
        </p:txBody>
      </p:sp>
      <p:pic>
        <p:nvPicPr>
          <p:cNvPr id="20" name="Picture 19" descr="TAlogoill.png"/>
          <p:cNvPicPr>
            <a:picLocks noChangeAspect="1"/>
          </p:cNvPicPr>
          <p:nvPr userDrawn="1"/>
        </p:nvPicPr>
        <p:blipFill>
          <a:blip r:embed="rId2"/>
          <a:stretch>
            <a:fillRect/>
          </a:stretch>
        </p:blipFill>
        <p:spPr>
          <a:xfrm>
            <a:off x="304800" y="6357958"/>
            <a:ext cx="2538989" cy="304801"/>
          </a:xfrm>
          <a:prstGeom prst="rect">
            <a:avLst/>
          </a:prstGeom>
        </p:spPr>
      </p:pic>
      <p:sp>
        <p:nvSpPr>
          <p:cNvPr id="22" name="Rectangle 21"/>
          <p:cNvSpPr/>
          <p:nvPr userDrawn="1"/>
        </p:nvSpPr>
        <p:spPr>
          <a:xfrm>
            <a:off x="257172" y="6629400"/>
            <a:ext cx="3886200" cy="230832"/>
          </a:xfrm>
          <a:prstGeom prst="rect">
            <a:avLst/>
          </a:prstGeom>
        </p:spPr>
        <p:txBody>
          <a:bodyPr wrap="square">
            <a:spAutoFit/>
          </a:bodyPr>
          <a:lstStyle/>
          <a:p>
            <a:r>
              <a:rPr lang="en-US" sz="900" i="0" dirty="0" smtClean="0">
                <a:solidFill>
                  <a:schemeClr val="bg2"/>
                </a:solidFill>
              </a:rPr>
              <a:t>© </a:t>
            </a:r>
            <a:r>
              <a:rPr lang="en-US" sz="900" i="0" baseline="0" dirty="0" smtClean="0">
                <a:solidFill>
                  <a:schemeClr val="bg2"/>
                </a:solidFill>
              </a:rPr>
              <a:t>2010 </a:t>
            </a:r>
            <a:r>
              <a:rPr lang="en-US" sz="900" i="0" dirty="0" smtClean="0">
                <a:solidFill>
                  <a:schemeClr val="bg2"/>
                </a:solidFill>
              </a:rPr>
              <a:t>Trusted</a:t>
            </a:r>
            <a:r>
              <a:rPr lang="en-US" sz="900" i="0" baseline="0" dirty="0" smtClean="0">
                <a:solidFill>
                  <a:schemeClr val="bg2"/>
                </a:solidFill>
              </a:rPr>
              <a:t> Advisor Associates LLC. All rights reserved.</a:t>
            </a:r>
            <a:endParaRPr lang="en-US" sz="900" i="0" dirty="0">
              <a:solidFill>
                <a:schemeClr val="bg2"/>
              </a:solidFill>
            </a:endParaRPr>
          </a:p>
        </p:txBody>
      </p:sp>
      <p:sp>
        <p:nvSpPr>
          <p:cNvPr id="23" name="Slide Number Placeholder 5"/>
          <p:cNvSpPr txBox="1">
            <a:spLocks/>
          </p:cNvSpPr>
          <p:nvPr userDrawn="1"/>
        </p:nvSpPr>
        <p:spPr>
          <a:xfrm>
            <a:off x="6643702" y="6356350"/>
            <a:ext cx="2133600" cy="365125"/>
          </a:xfrm>
          <a:prstGeom prst="rect">
            <a:avLst/>
          </a:prstGeom>
        </p:spPr>
        <p:txBody>
          <a:bodyPr vert="horz" lIns="91440" tIns="45720" rIns="91440" bIns="45720" rtlCol="0" anchor="ctr"/>
          <a:lstStyle>
            <a:lvl1pPr algn="r">
              <a:defRPr sz="1200" b="1">
                <a:solidFill>
                  <a:srgbClr val="252422"/>
                </a:solidFill>
                <a:latin typeface="Georgia"/>
                <a:cs typeface="Georgia"/>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909F2424-0964-B142-BC00-C04FCE004E84}" type="slidenum">
              <a:rPr kumimoji="0" lang="en-US" sz="1200" b="0" i="0" u="none" strike="noStrike" kern="1200" cap="none" spc="0" normalizeH="0" baseline="0" noProof="0" smtClean="0">
                <a:ln>
                  <a:noFill/>
                </a:ln>
                <a:solidFill>
                  <a:srgbClr val="252422"/>
                </a:solidFill>
                <a:effectLst/>
                <a:uLnTx/>
                <a:uFillTx/>
                <a:latin typeface="Georgia"/>
                <a:ea typeface="+mn-ea"/>
                <a:cs typeface="Georgia"/>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dirty="0">
              <a:ln>
                <a:noFill/>
              </a:ln>
              <a:solidFill>
                <a:srgbClr val="252422"/>
              </a:solidFill>
              <a:effectLst/>
              <a:uLnTx/>
              <a:uFillTx/>
              <a:latin typeface="Georgia"/>
              <a:ea typeface="+mn-ea"/>
              <a:cs typeface="Georgia"/>
            </a:endParaRPr>
          </a:p>
        </p:txBody>
      </p:sp>
      <p:sp>
        <p:nvSpPr>
          <p:cNvPr id="18" name="TextBox 17"/>
          <p:cNvSpPr txBox="1"/>
          <p:nvPr userDrawn="1"/>
        </p:nvSpPr>
        <p:spPr>
          <a:xfrm>
            <a:off x="8143900" y="6540365"/>
            <a:ext cx="1357322" cy="246221"/>
          </a:xfrm>
          <a:prstGeom prst="rect">
            <a:avLst/>
          </a:prstGeom>
          <a:noFill/>
        </p:spPr>
        <p:txBody>
          <a:bodyPr wrap="square" rtlCol="0">
            <a:spAutoFit/>
          </a:bodyPr>
          <a:lstStyle/>
          <a:p>
            <a:r>
              <a:rPr lang="en-US" sz="1000" dirty="0" smtClean="0">
                <a:solidFill>
                  <a:schemeClr val="bg2"/>
                </a:solidFill>
              </a:rPr>
              <a:t>October 2010</a:t>
            </a:r>
            <a:endParaRPr lang="en-US" sz="1000" dirty="0">
              <a:solidFill>
                <a:schemeClr val="bg2"/>
              </a:solidFill>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reserve="1" userDrawn="1">
  <p:cSld name="4_Title and Content">
    <p:spTree>
      <p:nvGrpSpPr>
        <p:cNvPr id="1" name=""/>
        <p:cNvGrpSpPr/>
        <p:nvPr/>
      </p:nvGrpSpPr>
      <p:grpSpPr>
        <a:xfrm>
          <a:off x="0" y="0"/>
          <a:ext cx="0" cy="0"/>
          <a:chOff x="0" y="0"/>
          <a:chExt cx="0" cy="0"/>
        </a:xfrm>
      </p:grpSpPr>
      <p:sp>
        <p:nvSpPr>
          <p:cNvPr id="50" name="Rectangle 49"/>
          <p:cNvSpPr/>
          <p:nvPr userDrawn="1"/>
        </p:nvSpPr>
        <p:spPr>
          <a:xfrm>
            <a:off x="0" y="1905000"/>
            <a:ext cx="9144000" cy="3427412"/>
          </a:xfrm>
          <a:prstGeom prst="rect">
            <a:avLst/>
          </a:prstGeom>
          <a:gradFill flip="none" rotWithShape="1">
            <a:gsLst>
              <a:gs pos="0">
                <a:srgbClr val="85908E">
                  <a:alpha val="81000"/>
                </a:srgbClr>
              </a:gs>
              <a:gs pos="100000">
                <a:srgbClr val="BACBCA">
                  <a:alpha val="81000"/>
                </a:srgbClr>
              </a:gs>
            </a:gsLst>
            <a:lin ang="0" scaled="1"/>
            <a:tileRect/>
          </a:gradFill>
          <a:ln>
            <a:noFill/>
          </a:ln>
          <a:effectLst/>
        </p:spPr>
        <p:style>
          <a:lnRef idx="1">
            <a:schemeClr val="accent1"/>
          </a:lnRef>
          <a:fillRef idx="3">
            <a:schemeClr val="accent1"/>
          </a:fillRef>
          <a:effectRef idx="2">
            <a:schemeClr val="accent1"/>
          </a:effectRef>
          <a:fontRef idx="minor">
            <a:schemeClr val="lt1"/>
          </a:fontRef>
        </p:style>
        <p:txBody>
          <a:bodyPr anchor="ctr">
            <a:prstTxWarp prst="textNoShape">
              <a:avLst/>
            </a:prstTxWarp>
          </a:bodyPr>
          <a:lstStyle/>
          <a:p>
            <a:pPr marL="200025" lvl="1" algn="ctr" eaLnBrk="0" hangingPunct="0">
              <a:lnSpc>
                <a:spcPts val="1100"/>
              </a:lnSpc>
              <a:defRPr/>
            </a:pPr>
            <a:endParaRPr lang="en-US" dirty="0">
              <a:solidFill>
                <a:schemeClr val="bg2"/>
              </a:solidFill>
              <a:ea typeface="ＭＳ Ｐゴシック" charset="-128"/>
              <a:cs typeface="ＭＳ Ｐゴシック" charset="-128"/>
            </a:endParaRPr>
          </a:p>
        </p:txBody>
      </p:sp>
      <p:cxnSp>
        <p:nvCxnSpPr>
          <p:cNvPr id="51" name="Straight Connector 50"/>
          <p:cNvCxnSpPr/>
          <p:nvPr userDrawn="1"/>
        </p:nvCxnSpPr>
        <p:spPr>
          <a:xfrm>
            <a:off x="0" y="1905000"/>
            <a:ext cx="9144000" cy="1588"/>
          </a:xfrm>
          <a:prstGeom prst="line">
            <a:avLst/>
          </a:prstGeom>
          <a:ln>
            <a:solidFill>
              <a:srgbClr val="FFFFFF"/>
            </a:solidFill>
          </a:ln>
        </p:spPr>
        <p:style>
          <a:lnRef idx="2">
            <a:schemeClr val="accent1"/>
          </a:lnRef>
          <a:fillRef idx="0">
            <a:schemeClr val="accent1"/>
          </a:fillRef>
          <a:effectRef idx="1">
            <a:schemeClr val="accent1"/>
          </a:effectRef>
          <a:fontRef idx="minor">
            <a:schemeClr val="tx1"/>
          </a:fontRef>
        </p:style>
      </p:cxnSp>
      <p:sp>
        <p:nvSpPr>
          <p:cNvPr id="13" name="Rectangle 12"/>
          <p:cNvSpPr/>
          <p:nvPr userDrawn="1"/>
        </p:nvSpPr>
        <p:spPr>
          <a:xfrm>
            <a:off x="0" y="5290078"/>
            <a:ext cx="9144000" cy="805922"/>
          </a:xfrm>
          <a:prstGeom prst="rect">
            <a:avLst/>
          </a:prstGeom>
          <a:gradFill flip="none" rotWithShape="1">
            <a:gsLst>
              <a:gs pos="100000">
                <a:schemeClr val="accent3">
                  <a:lumMod val="75000"/>
                </a:schemeClr>
              </a:gs>
              <a:gs pos="0">
                <a:schemeClr val="accent3"/>
              </a:gs>
            </a:gsLst>
            <a:path path="circle">
              <a:fillToRect l="100000" t="100000"/>
            </a:path>
            <a:tileRect r="-100000" b="-100000"/>
          </a:gradFill>
          <a:ln>
            <a:noFill/>
          </a:ln>
          <a:effectLst>
            <a:outerShdw blurRad="50800" dist="38100" dir="2700000">
              <a:srgbClr val="000000">
                <a:alpha val="43000"/>
              </a:srgbClr>
            </a:outerShdw>
          </a:effectLst>
        </p:spPr>
        <p:style>
          <a:lnRef idx="1">
            <a:schemeClr val="accent1"/>
          </a:lnRef>
          <a:fillRef idx="3">
            <a:schemeClr val="accent1"/>
          </a:fillRef>
          <a:effectRef idx="2">
            <a:schemeClr val="accent1"/>
          </a:effectRef>
          <a:fontRef idx="minor">
            <a:schemeClr val="lt1"/>
          </a:fontRef>
        </p:style>
        <p:txBody>
          <a:bodyPr anchor="ctr">
            <a:prstTxWarp prst="textNoShape">
              <a:avLst/>
            </a:prstTxWarp>
          </a:bodyPr>
          <a:lstStyle/>
          <a:p>
            <a:pPr algn="ctr">
              <a:defRPr/>
            </a:pPr>
            <a:endParaRPr lang="en-US" dirty="0">
              <a:solidFill>
                <a:srgbClr val="FFFFFF"/>
              </a:solidFill>
              <a:ea typeface="ＭＳ Ｐゴシック" charset="-128"/>
              <a:cs typeface="ＭＳ Ｐゴシック" charset="-128"/>
            </a:endParaRPr>
          </a:p>
        </p:txBody>
      </p:sp>
      <p:sp>
        <p:nvSpPr>
          <p:cNvPr id="2" name="Title 1"/>
          <p:cNvSpPr>
            <a:spLocks noGrp="1"/>
          </p:cNvSpPr>
          <p:nvPr>
            <p:ph type="title" hasCustomPrompt="1"/>
          </p:nvPr>
        </p:nvSpPr>
        <p:spPr>
          <a:xfrm>
            <a:off x="457200" y="914400"/>
            <a:ext cx="8229600" cy="457200"/>
          </a:xfrm>
        </p:spPr>
        <p:txBody>
          <a:bodyPr>
            <a:noAutofit/>
          </a:bodyPr>
          <a:lstStyle>
            <a:lvl1pPr>
              <a:defRPr sz="3600">
                <a:solidFill>
                  <a:srgbClr val="BED4D4"/>
                </a:solidFill>
              </a:defRPr>
            </a:lvl1pPr>
          </a:lstStyle>
          <a:p>
            <a:r>
              <a:rPr lang="fr-CA" dirty="0"/>
              <a:t>Main </a:t>
            </a:r>
            <a:r>
              <a:rPr lang="fr-CA" dirty="0" err="1"/>
              <a:t>title</a:t>
            </a:r>
            <a:endParaRPr lang="en-US" dirty="0"/>
          </a:p>
        </p:txBody>
      </p:sp>
      <p:sp>
        <p:nvSpPr>
          <p:cNvPr id="12" name="Text Placeholder 11"/>
          <p:cNvSpPr>
            <a:spLocks noGrp="1"/>
          </p:cNvSpPr>
          <p:nvPr>
            <p:ph type="body" sz="quarter" idx="13" hasCustomPrompt="1"/>
          </p:nvPr>
        </p:nvSpPr>
        <p:spPr>
          <a:xfrm>
            <a:off x="457200" y="1371600"/>
            <a:ext cx="8229600" cy="304800"/>
          </a:xfrm>
        </p:spPr>
        <p:txBody>
          <a:bodyPr lIns="0" tIns="0" rIns="0" bIns="0">
            <a:noAutofit/>
          </a:bodyPr>
          <a:lstStyle>
            <a:lvl1pPr>
              <a:buNone/>
              <a:defRPr sz="1600" cap="all">
                <a:solidFill>
                  <a:schemeClr val="tx2"/>
                </a:solidFill>
              </a:defRPr>
            </a:lvl1pPr>
          </a:lstStyle>
          <a:p>
            <a:pPr lvl="0"/>
            <a:r>
              <a:rPr lang="en-US"/>
              <a:t>Subtitle</a:t>
            </a:r>
          </a:p>
        </p:txBody>
      </p:sp>
      <p:cxnSp>
        <p:nvCxnSpPr>
          <p:cNvPr id="17" name="Straight Connector 16"/>
          <p:cNvCxnSpPr/>
          <p:nvPr userDrawn="1"/>
        </p:nvCxnSpPr>
        <p:spPr>
          <a:xfrm>
            <a:off x="0" y="5274734"/>
            <a:ext cx="9144000" cy="1588"/>
          </a:xfrm>
          <a:prstGeom prst="line">
            <a:avLst/>
          </a:prstGeom>
          <a:ln>
            <a:solidFill>
              <a:srgbClr val="FFFFFF"/>
            </a:solidFill>
          </a:ln>
        </p:spPr>
        <p:style>
          <a:lnRef idx="2">
            <a:schemeClr val="accent1"/>
          </a:lnRef>
          <a:fillRef idx="0">
            <a:schemeClr val="accent1"/>
          </a:fillRef>
          <a:effectRef idx="1">
            <a:schemeClr val="accent1"/>
          </a:effectRef>
          <a:fontRef idx="minor">
            <a:schemeClr val="tx1"/>
          </a:fontRef>
        </p:style>
      </p:cxnSp>
      <p:sp>
        <p:nvSpPr>
          <p:cNvPr id="25" name="Title 1"/>
          <p:cNvSpPr txBox="1">
            <a:spLocks/>
          </p:cNvSpPr>
          <p:nvPr userDrawn="1"/>
        </p:nvSpPr>
        <p:spPr bwMode="auto">
          <a:xfrm>
            <a:off x="457200" y="5274734"/>
            <a:ext cx="8153400" cy="821266"/>
          </a:xfrm>
          <a:prstGeom prst="rect">
            <a:avLst/>
          </a:prstGeom>
          <a:noFill/>
          <a:ln w="9525">
            <a:noFill/>
            <a:miter lim="800000"/>
            <a:headEnd/>
            <a:tailEnd/>
          </a:ln>
        </p:spPr>
        <p:txBody>
          <a:bodyPr lIns="0" tIns="0" rIns="0" bIns="0" anchor="ctr" anchorCtr="0">
            <a:prstTxWarp prst="textNoShape">
              <a:avLst/>
            </a:prstTxWarp>
          </a:bodyPr>
          <a:lstStyle/>
          <a:p>
            <a:pPr algn="r" eaLnBrk="0" hangingPunct="0">
              <a:lnSpc>
                <a:spcPct val="100000"/>
              </a:lnSpc>
              <a:spcAft>
                <a:spcPts val="0"/>
              </a:spcAft>
            </a:pPr>
            <a:r>
              <a:rPr lang="en-US" sz="1400" b="0" cap="all" dirty="0" smtClean="0">
                <a:solidFill>
                  <a:schemeClr val="tx1"/>
                </a:solidFill>
                <a:latin typeface="Georgia" pitchFamily="-65" charset="0"/>
                <a:ea typeface="Arial" pitchFamily="-65" charset="0"/>
                <a:cs typeface="Arial" pitchFamily="-65" charset="0"/>
              </a:rPr>
              <a:t>Principles</a:t>
            </a:r>
            <a:r>
              <a:rPr lang="en-US" sz="1400" b="0" cap="all" baseline="0" dirty="0" smtClean="0">
                <a:solidFill>
                  <a:schemeClr val="tx1"/>
                </a:solidFill>
                <a:latin typeface="Georgia" pitchFamily="-65" charset="0"/>
                <a:ea typeface="Arial" pitchFamily="-65" charset="0"/>
                <a:cs typeface="Arial" pitchFamily="-65" charset="0"/>
              </a:rPr>
              <a:t> and </a:t>
            </a:r>
            <a:r>
              <a:rPr lang="en-US" sz="2000" b="0" baseline="0" dirty="0" smtClean="0">
                <a:solidFill>
                  <a:schemeClr val="tx1"/>
                </a:solidFill>
                <a:latin typeface="Georgia" pitchFamily="-65" charset="0"/>
                <a:ea typeface="Arial" pitchFamily="-65" charset="0"/>
                <a:cs typeface="Arial" pitchFamily="-65" charset="0"/>
              </a:rPr>
              <a:t>Practices</a:t>
            </a:r>
            <a:endParaRPr lang="en-US" sz="2000" b="0" dirty="0">
              <a:solidFill>
                <a:schemeClr val="tx1"/>
              </a:solidFill>
              <a:latin typeface="Georgia" pitchFamily="-65" charset="0"/>
              <a:ea typeface="Arial" pitchFamily="-65" charset="0"/>
              <a:cs typeface="Arial" pitchFamily="-65" charset="0"/>
            </a:endParaRPr>
          </a:p>
        </p:txBody>
      </p:sp>
      <p:sp>
        <p:nvSpPr>
          <p:cNvPr id="19" name="Rectangle 18"/>
          <p:cNvSpPr/>
          <p:nvPr userDrawn="1"/>
        </p:nvSpPr>
        <p:spPr bwMode="auto">
          <a:xfrm>
            <a:off x="0" y="6096000"/>
            <a:ext cx="9144000" cy="762000"/>
          </a:xfrm>
          <a:prstGeom prst="rect">
            <a:avLst/>
          </a:prstGeom>
          <a:solidFill>
            <a:schemeClr val="tx1"/>
          </a:solidFill>
          <a:ln>
            <a:noFill/>
          </a:ln>
          <a:effectLst>
            <a:outerShdw blurRad="127000" dist="63500" dir="16200000">
              <a:srgbClr val="000000">
                <a:alpha val="49000"/>
              </a:srgbClr>
            </a:outerShdw>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dirty="0"/>
          </a:p>
        </p:txBody>
      </p:sp>
      <p:sp>
        <p:nvSpPr>
          <p:cNvPr id="16" name="Content Placeholder 15"/>
          <p:cNvSpPr>
            <a:spLocks noGrp="1"/>
          </p:cNvSpPr>
          <p:nvPr>
            <p:ph sz="quarter" idx="14"/>
          </p:nvPr>
        </p:nvSpPr>
        <p:spPr>
          <a:xfrm>
            <a:off x="457200" y="2209800"/>
            <a:ext cx="8229600" cy="2743200"/>
          </a:xfrm>
        </p:spPr>
        <p:txBody>
          <a:bodyPr/>
          <a:lstStyle>
            <a:lvl1pPr>
              <a:defRPr sz="2800"/>
            </a:lvl1pPr>
          </a:lstStyle>
          <a:p>
            <a:pPr lvl="0"/>
            <a:r>
              <a:rPr lang="fr-CA" dirty="0"/>
              <a:t>Click to </a:t>
            </a:r>
            <a:r>
              <a:rPr lang="fr-CA" dirty="0" err="1"/>
              <a:t>edit</a:t>
            </a:r>
            <a:r>
              <a:rPr lang="fr-CA" dirty="0"/>
              <a:t> Master </a:t>
            </a:r>
            <a:r>
              <a:rPr lang="fr-CA" dirty="0" err="1"/>
              <a:t>text</a:t>
            </a:r>
            <a:r>
              <a:rPr lang="fr-CA" dirty="0"/>
              <a:t> styles</a:t>
            </a:r>
          </a:p>
          <a:p>
            <a:pPr lvl="1"/>
            <a:r>
              <a:rPr lang="fr-CA" dirty="0"/>
              <a:t>Second </a:t>
            </a:r>
            <a:r>
              <a:rPr lang="fr-CA" dirty="0" err="1"/>
              <a:t>level</a:t>
            </a:r>
            <a:endParaRPr lang="fr-CA" dirty="0"/>
          </a:p>
          <a:p>
            <a:pPr lvl="2"/>
            <a:r>
              <a:rPr lang="fr-CA" dirty="0" err="1"/>
              <a:t>Third</a:t>
            </a:r>
            <a:r>
              <a:rPr lang="fr-CA" dirty="0"/>
              <a:t> </a:t>
            </a:r>
            <a:r>
              <a:rPr lang="fr-CA" dirty="0" err="1"/>
              <a:t>level</a:t>
            </a:r>
            <a:endParaRPr lang="fr-CA" dirty="0"/>
          </a:p>
          <a:p>
            <a:pPr lvl="3"/>
            <a:r>
              <a:rPr lang="fr-CA" dirty="0" err="1"/>
              <a:t>Fourth</a:t>
            </a:r>
            <a:r>
              <a:rPr lang="fr-CA" dirty="0"/>
              <a:t> </a:t>
            </a:r>
            <a:r>
              <a:rPr lang="fr-CA" dirty="0" err="1"/>
              <a:t>level</a:t>
            </a:r>
            <a:endParaRPr lang="fr-CA" dirty="0"/>
          </a:p>
          <a:p>
            <a:pPr lvl="4"/>
            <a:r>
              <a:rPr lang="fr-CA" dirty="0" err="1"/>
              <a:t>Fifth</a:t>
            </a:r>
            <a:r>
              <a:rPr lang="fr-CA" dirty="0"/>
              <a:t> </a:t>
            </a:r>
            <a:r>
              <a:rPr lang="fr-CA" dirty="0" err="1"/>
              <a:t>level</a:t>
            </a:r>
            <a:endParaRPr lang="en-US" dirty="0"/>
          </a:p>
        </p:txBody>
      </p:sp>
      <p:pic>
        <p:nvPicPr>
          <p:cNvPr id="22" name="Picture 21" descr="TAlogoill.png"/>
          <p:cNvPicPr>
            <a:picLocks noChangeAspect="1"/>
          </p:cNvPicPr>
          <p:nvPr userDrawn="1"/>
        </p:nvPicPr>
        <p:blipFill>
          <a:blip r:embed="rId2"/>
          <a:stretch>
            <a:fillRect/>
          </a:stretch>
        </p:blipFill>
        <p:spPr>
          <a:xfrm>
            <a:off x="304800" y="6357958"/>
            <a:ext cx="2538989" cy="304801"/>
          </a:xfrm>
          <a:prstGeom prst="rect">
            <a:avLst/>
          </a:prstGeom>
        </p:spPr>
      </p:pic>
      <p:sp>
        <p:nvSpPr>
          <p:cNvPr id="23" name="Rectangle 22"/>
          <p:cNvSpPr/>
          <p:nvPr userDrawn="1"/>
        </p:nvSpPr>
        <p:spPr>
          <a:xfrm>
            <a:off x="257172" y="6629400"/>
            <a:ext cx="3886200" cy="230832"/>
          </a:xfrm>
          <a:prstGeom prst="rect">
            <a:avLst/>
          </a:prstGeom>
        </p:spPr>
        <p:txBody>
          <a:bodyPr wrap="square">
            <a:spAutoFit/>
          </a:bodyPr>
          <a:lstStyle/>
          <a:p>
            <a:r>
              <a:rPr lang="en-US" sz="900" i="0" dirty="0" smtClean="0">
                <a:solidFill>
                  <a:schemeClr val="bg2"/>
                </a:solidFill>
              </a:rPr>
              <a:t>© </a:t>
            </a:r>
            <a:r>
              <a:rPr lang="en-US" sz="900" i="0" baseline="0" dirty="0" smtClean="0">
                <a:solidFill>
                  <a:schemeClr val="bg2"/>
                </a:solidFill>
              </a:rPr>
              <a:t>2010 </a:t>
            </a:r>
            <a:r>
              <a:rPr lang="en-US" sz="900" i="0" dirty="0" smtClean="0">
                <a:solidFill>
                  <a:schemeClr val="bg2"/>
                </a:solidFill>
              </a:rPr>
              <a:t>Trusted</a:t>
            </a:r>
            <a:r>
              <a:rPr lang="en-US" sz="900" i="0" baseline="0" dirty="0" smtClean="0">
                <a:solidFill>
                  <a:schemeClr val="bg2"/>
                </a:solidFill>
              </a:rPr>
              <a:t> Advisor Associates LLC. All rights reserved.</a:t>
            </a:r>
            <a:endParaRPr lang="en-US" sz="900" i="0" dirty="0">
              <a:solidFill>
                <a:schemeClr val="bg2"/>
              </a:solidFill>
            </a:endParaRPr>
          </a:p>
        </p:txBody>
      </p:sp>
      <p:sp>
        <p:nvSpPr>
          <p:cNvPr id="24" name="Slide Number Placeholder 5"/>
          <p:cNvSpPr txBox="1">
            <a:spLocks/>
          </p:cNvSpPr>
          <p:nvPr userDrawn="1"/>
        </p:nvSpPr>
        <p:spPr>
          <a:xfrm>
            <a:off x="6643702" y="6356350"/>
            <a:ext cx="2133600" cy="365125"/>
          </a:xfrm>
          <a:prstGeom prst="rect">
            <a:avLst/>
          </a:prstGeom>
        </p:spPr>
        <p:txBody>
          <a:bodyPr vert="horz" lIns="91440" tIns="45720" rIns="91440" bIns="45720" rtlCol="0" anchor="ctr"/>
          <a:lstStyle>
            <a:lvl1pPr algn="r">
              <a:defRPr sz="1200" b="1">
                <a:solidFill>
                  <a:srgbClr val="252422"/>
                </a:solidFill>
                <a:latin typeface="Georgia"/>
                <a:cs typeface="Georgia"/>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909F2424-0964-B142-BC00-C04FCE004E84}" type="slidenum">
              <a:rPr kumimoji="0" lang="en-US" sz="1200" b="0" i="0" u="none" strike="noStrike" kern="1200" cap="none" spc="0" normalizeH="0" baseline="0" noProof="0" smtClean="0">
                <a:ln>
                  <a:noFill/>
                </a:ln>
                <a:solidFill>
                  <a:srgbClr val="252422"/>
                </a:solidFill>
                <a:effectLst/>
                <a:uLnTx/>
                <a:uFillTx/>
                <a:latin typeface="Georgia"/>
                <a:ea typeface="+mn-ea"/>
                <a:cs typeface="Georgia"/>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dirty="0">
              <a:ln>
                <a:noFill/>
              </a:ln>
              <a:solidFill>
                <a:srgbClr val="252422"/>
              </a:solidFill>
              <a:effectLst/>
              <a:uLnTx/>
              <a:uFillTx/>
              <a:latin typeface="Georgia"/>
              <a:ea typeface="+mn-ea"/>
              <a:cs typeface="Georgia"/>
            </a:endParaRPr>
          </a:p>
        </p:txBody>
      </p:sp>
      <p:sp>
        <p:nvSpPr>
          <p:cNvPr id="18" name="TextBox 17"/>
          <p:cNvSpPr txBox="1"/>
          <p:nvPr userDrawn="1"/>
        </p:nvSpPr>
        <p:spPr>
          <a:xfrm>
            <a:off x="8143900" y="6540365"/>
            <a:ext cx="1357322" cy="246221"/>
          </a:xfrm>
          <a:prstGeom prst="rect">
            <a:avLst/>
          </a:prstGeom>
          <a:noFill/>
        </p:spPr>
        <p:txBody>
          <a:bodyPr wrap="square" rtlCol="0">
            <a:spAutoFit/>
          </a:bodyPr>
          <a:lstStyle/>
          <a:p>
            <a:r>
              <a:rPr lang="en-US" sz="1000" dirty="0" smtClean="0">
                <a:solidFill>
                  <a:schemeClr val="bg2"/>
                </a:solidFill>
              </a:rPr>
              <a:t>October 2010</a:t>
            </a:r>
            <a:endParaRPr lang="en-US" sz="1000" dirty="0">
              <a:solidFill>
                <a:schemeClr val="bg2"/>
              </a:solidFill>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blank" preserve="1">
  <p:cSld name="Blank">
    <p:spTree>
      <p:nvGrpSpPr>
        <p:cNvPr id="1" name=""/>
        <p:cNvGrpSpPr/>
        <p:nvPr/>
      </p:nvGrpSpPr>
      <p:grpSpPr>
        <a:xfrm>
          <a:off x="0" y="0"/>
          <a:ext cx="0" cy="0"/>
          <a:chOff x="0" y="0"/>
          <a:chExt cx="0" cy="0"/>
        </a:xfrm>
      </p:grpSpPr>
      <p:sp>
        <p:nvSpPr>
          <p:cNvPr id="5" name="Rectangle 4"/>
          <p:cNvSpPr/>
          <p:nvPr userDrawn="1"/>
        </p:nvSpPr>
        <p:spPr>
          <a:xfrm>
            <a:off x="0" y="0"/>
            <a:ext cx="9144000" cy="6858000"/>
          </a:xfrm>
          <a:prstGeom prst="rect">
            <a:avLst/>
          </a:prstGeom>
          <a:gradFill flip="none" rotWithShape="1">
            <a:gsLst>
              <a:gs pos="100000">
                <a:srgbClr val="141310"/>
              </a:gs>
              <a:gs pos="0">
                <a:srgbClr val="3B3B3A"/>
              </a:gs>
              <a:gs pos="57000">
                <a:srgbClr val="31302D"/>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txBody>
          <a:bodyPr anchor="ctr">
            <a:prstTxWarp prst="textNoShape">
              <a:avLst/>
            </a:prstTxWarp>
          </a:bodyPr>
          <a:lstStyle/>
          <a:p>
            <a:pPr algn="ctr">
              <a:defRPr/>
            </a:pPr>
            <a:endParaRPr lang="en-US" dirty="0">
              <a:solidFill>
                <a:srgbClr val="FFFFFF"/>
              </a:solidFill>
              <a:ea typeface="ＭＳ Ｐゴシック" charset="-128"/>
              <a:cs typeface="ＭＳ Ｐゴシック" charset="-128"/>
            </a:endParaRPr>
          </a:p>
        </p:txBody>
      </p:sp>
      <p:sp>
        <p:nvSpPr>
          <p:cNvPr id="3" name="TextBox 2"/>
          <p:cNvSpPr txBox="1"/>
          <p:nvPr userDrawn="1"/>
        </p:nvSpPr>
        <p:spPr>
          <a:xfrm>
            <a:off x="8143900" y="6540365"/>
            <a:ext cx="1357322" cy="246221"/>
          </a:xfrm>
          <a:prstGeom prst="rect">
            <a:avLst/>
          </a:prstGeom>
          <a:noFill/>
        </p:spPr>
        <p:txBody>
          <a:bodyPr wrap="square" rtlCol="0">
            <a:spAutoFit/>
          </a:bodyPr>
          <a:lstStyle/>
          <a:p>
            <a:r>
              <a:rPr lang="en-US" sz="1000" dirty="0" smtClean="0">
                <a:solidFill>
                  <a:schemeClr val="bg2"/>
                </a:solidFill>
              </a:rPr>
              <a:t>October 2010</a:t>
            </a:r>
            <a:endParaRPr lang="en-US" sz="1000" dirty="0">
              <a:solidFill>
                <a:schemeClr val="bg2"/>
              </a:solidFill>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reserve="1" userDrawn="1">
  <p:cSld name="Title Slide">
    <p:spTree>
      <p:nvGrpSpPr>
        <p:cNvPr id="1" name=""/>
        <p:cNvGrpSpPr/>
        <p:nvPr/>
      </p:nvGrpSpPr>
      <p:grpSpPr>
        <a:xfrm>
          <a:off x="0" y="0"/>
          <a:ext cx="0" cy="0"/>
          <a:chOff x="0" y="0"/>
          <a:chExt cx="0" cy="0"/>
        </a:xfrm>
      </p:grpSpPr>
      <p:sp>
        <p:nvSpPr>
          <p:cNvPr id="3" name="Subtitle 2"/>
          <p:cNvSpPr>
            <a:spLocks noGrp="1"/>
          </p:cNvSpPr>
          <p:nvPr>
            <p:ph type="subTitle" idx="1" hasCustomPrompt="1"/>
          </p:nvPr>
        </p:nvSpPr>
        <p:spPr>
          <a:xfrm>
            <a:off x="457200" y="838200"/>
            <a:ext cx="8229600" cy="304800"/>
          </a:xfrm>
        </p:spPr>
        <p:txBody>
          <a:bodyPr lIns="0" tIns="0" rIns="0" bIns="0">
            <a:normAutofit/>
          </a:bodyPr>
          <a:lstStyle>
            <a:lvl1pPr marL="0" indent="0" algn="l">
              <a:buNone/>
              <a:defRPr lang="en-US" sz="2000" kern="1200" cap="all">
                <a:solidFill>
                  <a:schemeClr val="accent1">
                    <a:lumMod val="60000"/>
                    <a:lumOff val="40000"/>
                  </a:schemeClr>
                </a:solidFill>
                <a:latin typeface="+mn-lt"/>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marL="342900" lvl="0" indent="-342900" algn="l" defTabSz="457200" rtl="0" eaLnBrk="1" latinLnBrk="0" hangingPunct="1">
              <a:spcBef>
                <a:spcPct val="20000"/>
              </a:spcBef>
              <a:buFont typeface="Arial"/>
              <a:buNone/>
            </a:pPr>
            <a:r>
              <a:rPr lang="fr-CA"/>
              <a:t>Click to edit Master subtitle style</a:t>
            </a:r>
            <a:endParaRPr lang="en-US"/>
          </a:p>
        </p:txBody>
      </p:sp>
      <p:sp>
        <p:nvSpPr>
          <p:cNvPr id="7" name="Title 6"/>
          <p:cNvSpPr>
            <a:spLocks noGrp="1"/>
          </p:cNvSpPr>
          <p:nvPr>
            <p:ph type="title"/>
          </p:nvPr>
        </p:nvSpPr>
        <p:spPr>
          <a:xfrm>
            <a:off x="457200" y="1143000"/>
            <a:ext cx="8229600" cy="609600"/>
          </a:xfrm>
        </p:spPr>
        <p:txBody>
          <a:bodyPr/>
          <a:lstStyle/>
          <a:p>
            <a:r>
              <a:rPr lang="fr-CA"/>
              <a:t>Click to edit Master title style</a:t>
            </a:r>
            <a:endParaRPr lang="en-US"/>
          </a:p>
        </p:txBody>
      </p:sp>
      <p:sp>
        <p:nvSpPr>
          <p:cNvPr id="9" name="Rectangle 8"/>
          <p:cNvSpPr/>
          <p:nvPr userDrawn="1"/>
        </p:nvSpPr>
        <p:spPr>
          <a:xfrm>
            <a:off x="0" y="1905000"/>
            <a:ext cx="9144000" cy="3429000"/>
          </a:xfrm>
          <a:prstGeom prst="rect">
            <a:avLst/>
          </a:prstGeom>
          <a:gradFill flip="none" rotWithShape="1">
            <a:gsLst>
              <a:gs pos="0">
                <a:srgbClr val="85908E">
                  <a:alpha val="50000"/>
                </a:srgbClr>
              </a:gs>
              <a:gs pos="100000">
                <a:srgbClr val="BACBCA">
                  <a:alpha val="50000"/>
                </a:srgbClr>
              </a:gs>
            </a:gsLst>
            <a:lin ang="0" scaled="1"/>
            <a:tileRect/>
          </a:gradFill>
          <a:ln>
            <a:noFill/>
          </a:ln>
          <a:effectLst/>
        </p:spPr>
        <p:style>
          <a:lnRef idx="1">
            <a:schemeClr val="accent1"/>
          </a:lnRef>
          <a:fillRef idx="3">
            <a:schemeClr val="accent1"/>
          </a:fillRef>
          <a:effectRef idx="2">
            <a:schemeClr val="accent1"/>
          </a:effectRef>
          <a:fontRef idx="minor">
            <a:schemeClr val="lt1"/>
          </a:fontRef>
        </p:style>
        <p:txBody>
          <a:bodyPr anchor="ctr">
            <a:prstTxWarp prst="textNoShape">
              <a:avLst/>
            </a:prstTxWarp>
          </a:bodyPr>
          <a:lstStyle/>
          <a:p>
            <a:pPr marL="200025" lvl="1" algn="ctr" eaLnBrk="0" hangingPunct="0">
              <a:lnSpc>
                <a:spcPts val="1100"/>
              </a:lnSpc>
              <a:defRPr/>
            </a:pPr>
            <a:endParaRPr lang="en-US" dirty="0">
              <a:solidFill>
                <a:schemeClr val="bg2"/>
              </a:solidFill>
              <a:ea typeface="ＭＳ Ｐゴシック" charset="-128"/>
              <a:cs typeface="ＭＳ Ｐゴシック" charset="-128"/>
            </a:endParaRPr>
          </a:p>
        </p:txBody>
      </p:sp>
      <p:cxnSp>
        <p:nvCxnSpPr>
          <p:cNvPr id="10" name="Straight Connector 9"/>
          <p:cNvCxnSpPr/>
          <p:nvPr userDrawn="1"/>
        </p:nvCxnSpPr>
        <p:spPr>
          <a:xfrm>
            <a:off x="0" y="1905000"/>
            <a:ext cx="9144000" cy="1588"/>
          </a:xfrm>
          <a:prstGeom prst="line">
            <a:avLst/>
          </a:prstGeom>
          <a:ln>
            <a:solidFill>
              <a:srgbClr val="FFFFFF"/>
            </a:solidFill>
          </a:ln>
        </p:spPr>
        <p:style>
          <a:lnRef idx="2">
            <a:schemeClr val="accent1"/>
          </a:lnRef>
          <a:fillRef idx="0">
            <a:schemeClr val="accent1"/>
          </a:fillRef>
          <a:effectRef idx="1">
            <a:schemeClr val="accent1"/>
          </a:effectRef>
          <a:fontRef idx="minor">
            <a:schemeClr val="tx1"/>
          </a:fontRef>
        </p:style>
      </p:cxnSp>
      <p:cxnSp>
        <p:nvCxnSpPr>
          <p:cNvPr id="11" name="Straight Connector 10"/>
          <p:cNvCxnSpPr/>
          <p:nvPr userDrawn="1"/>
        </p:nvCxnSpPr>
        <p:spPr>
          <a:xfrm>
            <a:off x="0" y="5332412"/>
            <a:ext cx="9144000" cy="1588"/>
          </a:xfrm>
          <a:prstGeom prst="line">
            <a:avLst/>
          </a:prstGeom>
          <a:ln>
            <a:solidFill>
              <a:srgbClr val="FFFFFF"/>
            </a:solidFill>
          </a:ln>
        </p:spPr>
        <p:style>
          <a:lnRef idx="2">
            <a:schemeClr val="accent1"/>
          </a:lnRef>
          <a:fillRef idx="0">
            <a:schemeClr val="accent1"/>
          </a:fillRef>
          <a:effectRef idx="1">
            <a:schemeClr val="accent1"/>
          </a:effectRef>
          <a:fontRef idx="minor">
            <a:schemeClr val="tx1"/>
          </a:fontRef>
        </p:style>
      </p:cxnSp>
      <p:sp>
        <p:nvSpPr>
          <p:cNvPr id="13" name="Content Placeholder 23"/>
          <p:cNvSpPr>
            <a:spLocks noGrp="1"/>
          </p:cNvSpPr>
          <p:nvPr>
            <p:ph sz="quarter" idx="14"/>
          </p:nvPr>
        </p:nvSpPr>
        <p:spPr>
          <a:xfrm>
            <a:off x="457200" y="2120900"/>
            <a:ext cx="8229600" cy="2895600"/>
          </a:xfrm>
        </p:spPr>
        <p:txBody>
          <a:bodyPr anchor="ctr" anchorCtr="0"/>
          <a:lstStyle>
            <a:lvl1pPr algn="ctr">
              <a:defRPr sz="2800" cap="all"/>
            </a:lvl1pPr>
            <a:lvl2pPr marL="3409200" indent="-450000">
              <a:buFont typeface="Georgia Bold"/>
              <a:buChar char="›"/>
              <a:defRPr sz="2400" cap="all"/>
            </a:lvl2pPr>
            <a:lvl3pPr>
              <a:defRPr cap="all"/>
            </a:lvl3pPr>
            <a:lvl4pPr>
              <a:defRPr cap="all"/>
            </a:lvl4pPr>
            <a:lvl5pPr>
              <a:defRPr cap="all"/>
            </a:lvl5pPr>
          </a:lstStyle>
          <a:p>
            <a:pPr lvl="0"/>
            <a:r>
              <a:rPr lang="fr-CA"/>
              <a:t>Click to edit Master text styles</a:t>
            </a:r>
          </a:p>
          <a:p>
            <a:pPr lvl="1"/>
            <a:r>
              <a:rPr lang="fr-CA"/>
              <a:t>Second level</a:t>
            </a:r>
          </a:p>
        </p:txBody>
      </p:sp>
      <p:sp>
        <p:nvSpPr>
          <p:cNvPr id="14" name="Rectangle 13"/>
          <p:cNvSpPr/>
          <p:nvPr userDrawn="1"/>
        </p:nvSpPr>
        <p:spPr bwMode="auto">
          <a:xfrm>
            <a:off x="0" y="6096000"/>
            <a:ext cx="9144000" cy="762000"/>
          </a:xfrm>
          <a:prstGeom prst="rect">
            <a:avLst/>
          </a:prstGeom>
          <a:solidFill>
            <a:schemeClr val="tx1"/>
          </a:solidFill>
          <a:ln>
            <a:noFill/>
          </a:ln>
          <a:effectLst>
            <a:outerShdw blurRad="127000" dist="63500" dir="16200000">
              <a:srgbClr val="000000">
                <a:alpha val="49000"/>
              </a:srgbClr>
            </a:outerShdw>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dirty="0"/>
          </a:p>
        </p:txBody>
      </p:sp>
      <p:pic>
        <p:nvPicPr>
          <p:cNvPr id="17" name="Picture 16" descr="TAlogoill.png"/>
          <p:cNvPicPr>
            <a:picLocks noChangeAspect="1"/>
          </p:cNvPicPr>
          <p:nvPr userDrawn="1"/>
        </p:nvPicPr>
        <p:blipFill>
          <a:blip r:embed="rId2"/>
          <a:stretch>
            <a:fillRect/>
          </a:stretch>
        </p:blipFill>
        <p:spPr>
          <a:xfrm>
            <a:off x="304800" y="6357958"/>
            <a:ext cx="2538989" cy="304801"/>
          </a:xfrm>
          <a:prstGeom prst="rect">
            <a:avLst/>
          </a:prstGeom>
        </p:spPr>
      </p:pic>
      <p:sp>
        <p:nvSpPr>
          <p:cNvPr id="18" name="Rectangle 17"/>
          <p:cNvSpPr/>
          <p:nvPr userDrawn="1"/>
        </p:nvSpPr>
        <p:spPr>
          <a:xfrm>
            <a:off x="257172" y="6629400"/>
            <a:ext cx="3886200" cy="230832"/>
          </a:xfrm>
          <a:prstGeom prst="rect">
            <a:avLst/>
          </a:prstGeom>
        </p:spPr>
        <p:txBody>
          <a:bodyPr wrap="square">
            <a:spAutoFit/>
          </a:bodyPr>
          <a:lstStyle/>
          <a:p>
            <a:r>
              <a:rPr lang="en-US" sz="900" i="0" dirty="0" smtClean="0">
                <a:solidFill>
                  <a:schemeClr val="bg2"/>
                </a:solidFill>
              </a:rPr>
              <a:t>© </a:t>
            </a:r>
            <a:r>
              <a:rPr lang="en-US" sz="900" i="0" baseline="0" dirty="0" smtClean="0">
                <a:solidFill>
                  <a:schemeClr val="bg2"/>
                </a:solidFill>
              </a:rPr>
              <a:t>2010 </a:t>
            </a:r>
            <a:r>
              <a:rPr lang="en-US" sz="900" i="0" dirty="0" smtClean="0">
                <a:solidFill>
                  <a:schemeClr val="bg2"/>
                </a:solidFill>
              </a:rPr>
              <a:t>Trusted</a:t>
            </a:r>
            <a:r>
              <a:rPr lang="en-US" sz="900" i="0" baseline="0" dirty="0" smtClean="0">
                <a:solidFill>
                  <a:schemeClr val="bg2"/>
                </a:solidFill>
              </a:rPr>
              <a:t> Advisor Associates LLC. All rights reserved.</a:t>
            </a:r>
            <a:endParaRPr lang="en-US" sz="900" i="0" dirty="0">
              <a:solidFill>
                <a:schemeClr val="bg2"/>
              </a:solidFill>
            </a:endParaRPr>
          </a:p>
        </p:txBody>
      </p:sp>
      <p:sp>
        <p:nvSpPr>
          <p:cNvPr id="20" name="Slide Number Placeholder 5"/>
          <p:cNvSpPr txBox="1">
            <a:spLocks/>
          </p:cNvSpPr>
          <p:nvPr userDrawn="1"/>
        </p:nvSpPr>
        <p:spPr>
          <a:xfrm>
            <a:off x="6643702" y="6356350"/>
            <a:ext cx="2133600" cy="365125"/>
          </a:xfrm>
          <a:prstGeom prst="rect">
            <a:avLst/>
          </a:prstGeom>
        </p:spPr>
        <p:txBody>
          <a:bodyPr vert="horz" lIns="91440" tIns="45720" rIns="91440" bIns="45720" rtlCol="0" anchor="ctr"/>
          <a:lstStyle>
            <a:lvl1pPr algn="r">
              <a:defRPr sz="1200" b="1">
                <a:solidFill>
                  <a:srgbClr val="252422"/>
                </a:solidFill>
                <a:latin typeface="Georgia"/>
                <a:cs typeface="Georgia"/>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909F2424-0964-B142-BC00-C04FCE004E84}" type="slidenum">
              <a:rPr kumimoji="0" lang="en-US" sz="1200" b="1" i="0" u="none" strike="noStrike" kern="1200" cap="none" spc="0" normalizeH="0" baseline="0" noProof="0" smtClean="0">
                <a:ln>
                  <a:noFill/>
                </a:ln>
                <a:solidFill>
                  <a:srgbClr val="252422"/>
                </a:solidFill>
                <a:effectLst/>
                <a:uLnTx/>
                <a:uFillTx/>
                <a:latin typeface="Georgia"/>
                <a:ea typeface="+mn-ea"/>
                <a:cs typeface="Georgia"/>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1200" b="1" i="0" u="none" strike="noStrike" kern="1200" cap="none" spc="0" normalizeH="0" baseline="0" noProof="0" dirty="0">
              <a:ln>
                <a:noFill/>
              </a:ln>
              <a:solidFill>
                <a:srgbClr val="252422"/>
              </a:solidFill>
              <a:effectLst/>
              <a:uLnTx/>
              <a:uFillTx/>
              <a:latin typeface="Georgia"/>
              <a:ea typeface="+mn-ea"/>
              <a:cs typeface="Georgia"/>
            </a:endParaRPr>
          </a:p>
        </p:txBody>
      </p:sp>
      <p:sp>
        <p:nvSpPr>
          <p:cNvPr id="15" name="TextBox 14"/>
          <p:cNvSpPr txBox="1"/>
          <p:nvPr userDrawn="1"/>
        </p:nvSpPr>
        <p:spPr>
          <a:xfrm>
            <a:off x="8143900" y="6540365"/>
            <a:ext cx="1357322" cy="246221"/>
          </a:xfrm>
          <a:prstGeom prst="rect">
            <a:avLst/>
          </a:prstGeom>
          <a:noFill/>
        </p:spPr>
        <p:txBody>
          <a:bodyPr wrap="square" rtlCol="0">
            <a:spAutoFit/>
          </a:bodyPr>
          <a:lstStyle/>
          <a:p>
            <a:r>
              <a:rPr lang="en-US" sz="1000" dirty="0" smtClean="0">
                <a:solidFill>
                  <a:schemeClr val="bg2"/>
                </a:solidFill>
              </a:rPr>
              <a:t>October 2010</a:t>
            </a:r>
            <a:endParaRPr lang="en-US" sz="1000" dirty="0">
              <a:solidFill>
                <a:schemeClr val="bg2"/>
              </a:solidFill>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reserve="1" userDrawn="1">
  <p:cSld name="1_Title Slide">
    <p:spTree>
      <p:nvGrpSpPr>
        <p:cNvPr id="1" name=""/>
        <p:cNvGrpSpPr/>
        <p:nvPr/>
      </p:nvGrpSpPr>
      <p:grpSpPr>
        <a:xfrm>
          <a:off x="0" y="0"/>
          <a:ext cx="0" cy="0"/>
          <a:chOff x="0" y="0"/>
          <a:chExt cx="0" cy="0"/>
        </a:xfrm>
      </p:grpSpPr>
      <p:sp>
        <p:nvSpPr>
          <p:cNvPr id="29" name="Rectangle 28"/>
          <p:cNvSpPr/>
          <p:nvPr userDrawn="1"/>
        </p:nvSpPr>
        <p:spPr>
          <a:xfrm>
            <a:off x="0" y="1906588"/>
            <a:ext cx="9144000" cy="853774"/>
          </a:xfrm>
          <a:prstGeom prst="rect">
            <a:avLst/>
          </a:prstGeom>
          <a:gradFill flip="none" rotWithShape="1">
            <a:gsLst>
              <a:gs pos="100000">
                <a:schemeClr val="accent3">
                  <a:lumMod val="75000"/>
                </a:schemeClr>
              </a:gs>
              <a:gs pos="0">
                <a:schemeClr val="accent3"/>
              </a:gs>
            </a:gsLst>
            <a:path path="circle">
              <a:fillToRect l="100000" t="100000"/>
            </a:path>
            <a:tileRect r="-100000" b="-100000"/>
          </a:gradFill>
          <a:ln>
            <a:noFill/>
          </a:ln>
          <a:effectLst>
            <a:outerShdw blurRad="50800" dist="38100" dir="2700000">
              <a:srgbClr val="000000">
                <a:alpha val="43000"/>
              </a:srgbClr>
            </a:outerShdw>
          </a:effectLst>
        </p:spPr>
        <p:style>
          <a:lnRef idx="1">
            <a:schemeClr val="accent1"/>
          </a:lnRef>
          <a:fillRef idx="3">
            <a:schemeClr val="accent1"/>
          </a:fillRef>
          <a:effectRef idx="2">
            <a:schemeClr val="accent1"/>
          </a:effectRef>
          <a:fontRef idx="minor">
            <a:schemeClr val="lt1"/>
          </a:fontRef>
        </p:style>
        <p:txBody>
          <a:bodyPr anchor="ctr">
            <a:prstTxWarp prst="textNoShape">
              <a:avLst/>
            </a:prstTxWarp>
          </a:bodyPr>
          <a:lstStyle/>
          <a:p>
            <a:pPr algn="ctr">
              <a:defRPr/>
            </a:pPr>
            <a:endParaRPr lang="en-US" dirty="0">
              <a:solidFill>
                <a:srgbClr val="FFFFFF"/>
              </a:solidFill>
              <a:ea typeface="ＭＳ Ｐゴシック" charset="-128"/>
              <a:cs typeface="ＭＳ Ｐゴシック" charset="-128"/>
            </a:endParaRPr>
          </a:p>
        </p:txBody>
      </p:sp>
      <p:sp>
        <p:nvSpPr>
          <p:cNvPr id="31" name="Title 1"/>
          <p:cNvSpPr txBox="1">
            <a:spLocks/>
          </p:cNvSpPr>
          <p:nvPr userDrawn="1"/>
        </p:nvSpPr>
        <p:spPr bwMode="auto">
          <a:xfrm>
            <a:off x="457200" y="1899022"/>
            <a:ext cx="8153400" cy="877347"/>
          </a:xfrm>
          <a:prstGeom prst="rect">
            <a:avLst/>
          </a:prstGeom>
          <a:noFill/>
          <a:ln w="9525">
            <a:noFill/>
            <a:miter lim="800000"/>
            <a:headEnd/>
            <a:tailEnd/>
          </a:ln>
        </p:spPr>
        <p:txBody>
          <a:bodyPr lIns="0" tIns="0" rIns="0" bIns="0" anchor="ctr" anchorCtr="0">
            <a:prstTxWarp prst="textNoShape">
              <a:avLst/>
            </a:prstTxWarp>
          </a:bodyPr>
          <a:lstStyle/>
          <a:p>
            <a:pPr algn="r" eaLnBrk="0" hangingPunct="0">
              <a:lnSpc>
                <a:spcPct val="100000"/>
              </a:lnSpc>
              <a:spcAft>
                <a:spcPts val="0"/>
              </a:spcAft>
            </a:pPr>
            <a:r>
              <a:rPr lang="en-US" sz="1800" b="0" baseline="0" dirty="0" smtClean="0">
                <a:solidFill>
                  <a:schemeClr val="tx1"/>
                </a:solidFill>
                <a:latin typeface="Georgia" pitchFamily="-65" charset="0"/>
                <a:ea typeface="Arial" pitchFamily="-65" charset="0"/>
                <a:cs typeface="Arial" pitchFamily="-65" charset="0"/>
              </a:rPr>
              <a:t>T</a:t>
            </a:r>
            <a:r>
              <a:rPr lang="en-US" sz="1800" b="0" dirty="0" smtClean="0">
                <a:solidFill>
                  <a:schemeClr val="tx1"/>
                </a:solidFill>
                <a:latin typeface="Georgia" pitchFamily="-65" charset="0"/>
                <a:ea typeface="Arial" pitchFamily="-65" charset="0"/>
                <a:cs typeface="Arial" pitchFamily="-65" charset="0"/>
              </a:rPr>
              <a:t>RUST: </a:t>
            </a:r>
            <a:r>
              <a:rPr lang="en-US" sz="2800" b="0" dirty="0" smtClean="0">
                <a:solidFill>
                  <a:schemeClr val="tx1"/>
                </a:solidFill>
                <a:latin typeface="Georgia" pitchFamily="-65" charset="0"/>
                <a:ea typeface="Arial" pitchFamily="-65" charset="0"/>
                <a:cs typeface="Arial" pitchFamily="-65" charset="0"/>
              </a:rPr>
              <a:t>The Basics</a:t>
            </a:r>
            <a:endParaRPr lang="en-US" sz="2800" b="0" dirty="0">
              <a:solidFill>
                <a:schemeClr val="tx1"/>
              </a:solidFill>
              <a:latin typeface="Georgia" pitchFamily="-65" charset="0"/>
              <a:ea typeface="Arial" pitchFamily="-65" charset="0"/>
              <a:cs typeface="Arial" pitchFamily="-65" charset="0"/>
            </a:endParaRPr>
          </a:p>
        </p:txBody>
      </p:sp>
      <p:sp>
        <p:nvSpPr>
          <p:cNvPr id="33" name="Title 1"/>
          <p:cNvSpPr txBox="1">
            <a:spLocks/>
          </p:cNvSpPr>
          <p:nvPr userDrawn="1"/>
        </p:nvSpPr>
        <p:spPr bwMode="auto">
          <a:xfrm>
            <a:off x="457200" y="2752796"/>
            <a:ext cx="8153400" cy="877347"/>
          </a:xfrm>
          <a:prstGeom prst="rect">
            <a:avLst/>
          </a:prstGeom>
          <a:noFill/>
          <a:ln w="9525">
            <a:noFill/>
            <a:miter lim="800000"/>
            <a:headEnd/>
            <a:tailEnd/>
          </a:ln>
        </p:spPr>
        <p:txBody>
          <a:bodyPr lIns="0" tIns="0" rIns="0" bIns="0" anchor="ctr" anchorCtr="0">
            <a:prstTxWarp prst="textNoShape">
              <a:avLst/>
            </a:prstTxWarp>
          </a:bodyPr>
          <a:lstStyle/>
          <a:p>
            <a:pPr algn="r" eaLnBrk="0" hangingPunct="0">
              <a:lnSpc>
                <a:spcPct val="100000"/>
              </a:lnSpc>
              <a:spcAft>
                <a:spcPts val="0"/>
              </a:spcAft>
            </a:pPr>
            <a:r>
              <a:rPr lang="en-US" sz="2800" b="0" kern="1200" dirty="0" smtClean="0">
                <a:solidFill>
                  <a:schemeClr val="tx1"/>
                </a:solidFill>
                <a:latin typeface="Georgia" pitchFamily="-65" charset="0"/>
                <a:ea typeface="Arial" pitchFamily="-65" charset="0"/>
                <a:cs typeface="Arial" pitchFamily="-65" charset="0"/>
              </a:rPr>
              <a:t>Trust, Influence</a:t>
            </a:r>
            <a:r>
              <a:rPr lang="en-US" sz="1800" b="0" dirty="0" smtClean="0">
                <a:solidFill>
                  <a:schemeClr val="tx1"/>
                </a:solidFill>
                <a:latin typeface="Georgia" pitchFamily="-65" charset="0"/>
                <a:ea typeface="Arial" pitchFamily="-65" charset="0"/>
                <a:cs typeface="Arial" pitchFamily="-65" charset="0"/>
              </a:rPr>
              <a:t> AND </a:t>
            </a:r>
            <a:r>
              <a:rPr lang="en-US" sz="2800" b="0" dirty="0" smtClean="0">
                <a:solidFill>
                  <a:schemeClr val="tx1"/>
                </a:solidFill>
                <a:latin typeface="Georgia" pitchFamily="-65" charset="0"/>
                <a:ea typeface="Arial" pitchFamily="-65" charset="0"/>
                <a:cs typeface="Arial" pitchFamily="-65" charset="0"/>
              </a:rPr>
              <a:t>Listening</a:t>
            </a:r>
            <a:endParaRPr lang="en-US" sz="2800" b="0" dirty="0">
              <a:solidFill>
                <a:schemeClr val="tx1"/>
              </a:solidFill>
              <a:latin typeface="Georgia" pitchFamily="-65" charset="0"/>
              <a:ea typeface="Arial" pitchFamily="-65" charset="0"/>
              <a:cs typeface="Arial" pitchFamily="-65" charset="0"/>
            </a:endParaRPr>
          </a:p>
        </p:txBody>
      </p:sp>
      <p:sp>
        <p:nvSpPr>
          <p:cNvPr id="34" name="Rectangle 33"/>
          <p:cNvSpPr/>
          <p:nvPr userDrawn="1"/>
        </p:nvSpPr>
        <p:spPr>
          <a:xfrm>
            <a:off x="0" y="3622962"/>
            <a:ext cx="9144000" cy="853774"/>
          </a:xfrm>
          <a:prstGeom prst="rect">
            <a:avLst/>
          </a:prstGeom>
          <a:gradFill flip="none" rotWithShape="1">
            <a:gsLst>
              <a:gs pos="100000">
                <a:schemeClr val="accent4">
                  <a:lumMod val="75000"/>
                </a:schemeClr>
              </a:gs>
              <a:gs pos="0">
                <a:schemeClr val="accent4"/>
              </a:gs>
            </a:gsLst>
            <a:path path="circle">
              <a:fillToRect l="100000" t="100000"/>
            </a:path>
            <a:tileRect r="-100000" b="-100000"/>
          </a:gradFill>
          <a:ln>
            <a:noFill/>
          </a:ln>
          <a:effectLst>
            <a:outerShdw blurRad="50800" dist="38100" dir="2700000">
              <a:srgbClr val="000000">
                <a:alpha val="43000"/>
              </a:srgbClr>
            </a:outerShdw>
          </a:effectLst>
        </p:spPr>
        <p:style>
          <a:lnRef idx="1">
            <a:schemeClr val="accent1"/>
          </a:lnRef>
          <a:fillRef idx="3">
            <a:schemeClr val="accent1"/>
          </a:fillRef>
          <a:effectRef idx="2">
            <a:schemeClr val="accent1"/>
          </a:effectRef>
          <a:fontRef idx="minor">
            <a:schemeClr val="lt1"/>
          </a:fontRef>
        </p:style>
        <p:txBody>
          <a:bodyPr anchor="ctr">
            <a:prstTxWarp prst="textNoShape">
              <a:avLst/>
            </a:prstTxWarp>
          </a:bodyPr>
          <a:lstStyle/>
          <a:p>
            <a:pPr algn="ctr">
              <a:defRPr/>
            </a:pPr>
            <a:endParaRPr lang="en-US" dirty="0">
              <a:solidFill>
                <a:srgbClr val="FFFFFF"/>
              </a:solidFill>
              <a:ea typeface="ＭＳ Ｐゴシック" charset="-128"/>
              <a:cs typeface="ＭＳ Ｐゴシック" charset="-128"/>
            </a:endParaRPr>
          </a:p>
        </p:txBody>
      </p:sp>
      <p:sp>
        <p:nvSpPr>
          <p:cNvPr id="35" name="Title 1"/>
          <p:cNvSpPr txBox="1">
            <a:spLocks/>
          </p:cNvSpPr>
          <p:nvPr userDrawn="1"/>
        </p:nvSpPr>
        <p:spPr bwMode="auto">
          <a:xfrm>
            <a:off x="457200" y="3606570"/>
            <a:ext cx="8153400" cy="877347"/>
          </a:xfrm>
          <a:prstGeom prst="rect">
            <a:avLst/>
          </a:prstGeom>
          <a:noFill/>
          <a:ln w="9525">
            <a:noFill/>
            <a:miter lim="800000"/>
            <a:headEnd/>
            <a:tailEnd/>
          </a:ln>
        </p:spPr>
        <p:txBody>
          <a:bodyPr lIns="0" tIns="0" rIns="0" bIns="0" anchor="ctr" anchorCtr="0">
            <a:prstTxWarp prst="textNoShape">
              <a:avLst/>
            </a:prstTxWarp>
          </a:bodyPr>
          <a:lstStyle/>
          <a:p>
            <a:pPr algn="r" eaLnBrk="0" hangingPunct="0">
              <a:lnSpc>
                <a:spcPct val="100000"/>
              </a:lnSpc>
              <a:spcAft>
                <a:spcPts val="0"/>
              </a:spcAft>
            </a:pPr>
            <a:r>
              <a:rPr lang="en-US" sz="1800" b="0" baseline="0" dirty="0" smtClean="0">
                <a:solidFill>
                  <a:srgbClr val="FFFFFF"/>
                </a:solidFill>
                <a:latin typeface="Georgia" pitchFamily="-65" charset="0"/>
                <a:ea typeface="Arial" pitchFamily="-65" charset="0"/>
                <a:cs typeface="Arial" pitchFamily="-65" charset="0"/>
              </a:rPr>
              <a:t>TRUST and </a:t>
            </a:r>
            <a:r>
              <a:rPr lang="en-US" sz="2800" b="0" kern="1200" dirty="0" smtClean="0">
                <a:solidFill>
                  <a:schemeClr val="tx1"/>
                </a:solidFill>
                <a:latin typeface="Georgia" pitchFamily="-65" charset="0"/>
                <a:ea typeface="Arial" pitchFamily="-65" charset="0"/>
                <a:cs typeface="Arial" pitchFamily="-65" charset="0"/>
              </a:rPr>
              <a:t>Influence</a:t>
            </a:r>
            <a:endParaRPr lang="en-US" sz="2800" b="0" kern="1200" dirty="0">
              <a:solidFill>
                <a:schemeClr val="tx1"/>
              </a:solidFill>
              <a:latin typeface="Georgia" pitchFamily="-65" charset="0"/>
              <a:ea typeface="Arial" pitchFamily="-65" charset="0"/>
              <a:cs typeface="Arial" pitchFamily="-65" charset="0"/>
            </a:endParaRPr>
          </a:p>
        </p:txBody>
      </p:sp>
      <p:sp>
        <p:nvSpPr>
          <p:cNvPr id="36" name="Rectangle 35"/>
          <p:cNvSpPr/>
          <p:nvPr userDrawn="1"/>
        </p:nvSpPr>
        <p:spPr>
          <a:xfrm>
            <a:off x="0" y="4460345"/>
            <a:ext cx="9144000" cy="853774"/>
          </a:xfrm>
          <a:prstGeom prst="rect">
            <a:avLst/>
          </a:prstGeom>
          <a:gradFill flip="none" rotWithShape="1">
            <a:gsLst>
              <a:gs pos="100000">
                <a:schemeClr val="accent5">
                  <a:lumMod val="75000"/>
                </a:schemeClr>
              </a:gs>
              <a:gs pos="0">
                <a:schemeClr val="accent5"/>
              </a:gs>
            </a:gsLst>
            <a:path path="circle">
              <a:fillToRect l="100000" t="100000"/>
            </a:path>
            <a:tileRect r="-100000" b="-100000"/>
          </a:gradFill>
          <a:ln>
            <a:noFill/>
          </a:ln>
          <a:effectLst>
            <a:outerShdw blurRad="50800" dist="38100" dir="2700000">
              <a:srgbClr val="000000">
                <a:alpha val="43000"/>
              </a:srgbClr>
            </a:outerShdw>
          </a:effectLst>
        </p:spPr>
        <p:style>
          <a:lnRef idx="1">
            <a:schemeClr val="accent1"/>
          </a:lnRef>
          <a:fillRef idx="3">
            <a:schemeClr val="accent1"/>
          </a:fillRef>
          <a:effectRef idx="2">
            <a:schemeClr val="accent1"/>
          </a:effectRef>
          <a:fontRef idx="minor">
            <a:schemeClr val="lt1"/>
          </a:fontRef>
        </p:style>
        <p:txBody>
          <a:bodyPr anchor="ctr">
            <a:prstTxWarp prst="textNoShape">
              <a:avLst/>
            </a:prstTxWarp>
          </a:bodyPr>
          <a:lstStyle/>
          <a:p>
            <a:pPr algn="ctr">
              <a:defRPr/>
            </a:pPr>
            <a:endParaRPr lang="en-US" dirty="0">
              <a:solidFill>
                <a:srgbClr val="FFFFFF"/>
              </a:solidFill>
              <a:ea typeface="ＭＳ Ｐゴシック" charset="-128"/>
              <a:cs typeface="ＭＳ Ｐゴシック" charset="-128"/>
            </a:endParaRPr>
          </a:p>
        </p:txBody>
      </p:sp>
      <p:sp>
        <p:nvSpPr>
          <p:cNvPr id="37" name="Title 1"/>
          <p:cNvSpPr txBox="1">
            <a:spLocks/>
          </p:cNvSpPr>
          <p:nvPr userDrawn="1"/>
        </p:nvSpPr>
        <p:spPr bwMode="auto">
          <a:xfrm>
            <a:off x="457200" y="4443953"/>
            <a:ext cx="8153400" cy="877347"/>
          </a:xfrm>
          <a:prstGeom prst="rect">
            <a:avLst/>
          </a:prstGeom>
          <a:noFill/>
          <a:ln w="9525">
            <a:noFill/>
            <a:miter lim="800000"/>
            <a:headEnd/>
            <a:tailEnd/>
          </a:ln>
        </p:spPr>
        <p:txBody>
          <a:bodyPr lIns="0" tIns="0" rIns="0" bIns="0" anchor="ctr" anchorCtr="0">
            <a:prstTxWarp prst="textNoShape">
              <a:avLst/>
            </a:prstTxWarp>
          </a:bodyPr>
          <a:lstStyle/>
          <a:p>
            <a:pPr algn="r" eaLnBrk="0" hangingPunct="0">
              <a:lnSpc>
                <a:spcPct val="100000"/>
              </a:lnSpc>
              <a:spcAft>
                <a:spcPts val="0"/>
              </a:spcAft>
            </a:pPr>
            <a:r>
              <a:rPr lang="en-US" sz="1800" b="0" baseline="0" dirty="0" smtClean="0">
                <a:solidFill>
                  <a:schemeClr val="tx1"/>
                </a:solidFill>
                <a:latin typeface="Georgia" pitchFamily="-65" charset="0"/>
                <a:ea typeface="Arial" pitchFamily="-65" charset="0"/>
                <a:cs typeface="Arial" pitchFamily="-65" charset="0"/>
              </a:rPr>
              <a:t>SELLING  BY </a:t>
            </a:r>
            <a:r>
              <a:rPr lang="en-US" sz="2800" b="0" baseline="0" dirty="0" smtClean="0">
                <a:solidFill>
                  <a:schemeClr val="tx1"/>
                </a:solidFill>
                <a:latin typeface="Georgia" pitchFamily="-65" charset="0"/>
                <a:ea typeface="Arial" pitchFamily="-65" charset="0"/>
                <a:cs typeface="Arial" pitchFamily="-65" charset="0"/>
              </a:rPr>
              <a:t>Doing </a:t>
            </a:r>
            <a:endParaRPr lang="en-US" sz="2000" b="0" baseline="30000" dirty="0">
              <a:solidFill>
                <a:schemeClr val="tx1"/>
              </a:solidFill>
              <a:latin typeface="Georgia" pitchFamily="-65" charset="0"/>
              <a:ea typeface="Arial" pitchFamily="-65" charset="0"/>
              <a:cs typeface="Arial" pitchFamily="-65" charset="0"/>
            </a:endParaRPr>
          </a:p>
        </p:txBody>
      </p:sp>
      <p:sp>
        <p:nvSpPr>
          <p:cNvPr id="7" name="Title 6"/>
          <p:cNvSpPr>
            <a:spLocks noGrp="1"/>
          </p:cNvSpPr>
          <p:nvPr>
            <p:ph type="title" hasCustomPrompt="1"/>
          </p:nvPr>
        </p:nvSpPr>
        <p:spPr>
          <a:xfrm>
            <a:off x="457200" y="1143000"/>
            <a:ext cx="8229600" cy="609600"/>
          </a:xfrm>
        </p:spPr>
        <p:txBody>
          <a:bodyPr/>
          <a:lstStyle/>
          <a:p>
            <a:r>
              <a:rPr lang="fr-CA" dirty="0" err="1" smtClean="0"/>
              <a:t>Being</a:t>
            </a:r>
            <a:r>
              <a:rPr lang="fr-CA" dirty="0" smtClean="0"/>
              <a:t> </a:t>
            </a:r>
            <a:r>
              <a:rPr lang="fr-CA" dirty="0" err="1" smtClean="0"/>
              <a:t>Trusted</a:t>
            </a:r>
            <a:r>
              <a:rPr lang="fr-CA" dirty="0" smtClean="0"/>
              <a:t> </a:t>
            </a:r>
            <a:r>
              <a:rPr lang="fr-CA" dirty="0" err="1" smtClean="0"/>
              <a:t>Advisors</a:t>
            </a:r>
            <a:endParaRPr lang="en-US" dirty="0"/>
          </a:p>
        </p:txBody>
      </p:sp>
      <p:cxnSp>
        <p:nvCxnSpPr>
          <p:cNvPr id="10" name="Straight Connector 9"/>
          <p:cNvCxnSpPr/>
          <p:nvPr userDrawn="1"/>
        </p:nvCxnSpPr>
        <p:spPr>
          <a:xfrm>
            <a:off x="0" y="1905000"/>
            <a:ext cx="9144000" cy="1588"/>
          </a:xfrm>
          <a:prstGeom prst="line">
            <a:avLst/>
          </a:prstGeom>
          <a:ln>
            <a:solidFill>
              <a:srgbClr val="FFFFFF"/>
            </a:solidFill>
          </a:ln>
        </p:spPr>
        <p:style>
          <a:lnRef idx="2">
            <a:schemeClr val="accent1"/>
          </a:lnRef>
          <a:fillRef idx="0">
            <a:schemeClr val="accent1"/>
          </a:fillRef>
          <a:effectRef idx="1">
            <a:schemeClr val="accent1"/>
          </a:effectRef>
          <a:fontRef idx="minor">
            <a:schemeClr val="tx1"/>
          </a:fontRef>
        </p:style>
      </p:cxnSp>
      <p:cxnSp>
        <p:nvCxnSpPr>
          <p:cNvPr id="11" name="Straight Connector 10"/>
          <p:cNvCxnSpPr/>
          <p:nvPr userDrawn="1"/>
        </p:nvCxnSpPr>
        <p:spPr>
          <a:xfrm>
            <a:off x="0" y="5319712"/>
            <a:ext cx="9144000" cy="1588"/>
          </a:xfrm>
          <a:prstGeom prst="line">
            <a:avLst/>
          </a:prstGeom>
          <a:ln>
            <a:solidFill>
              <a:srgbClr val="FFFFFF"/>
            </a:solidFill>
          </a:ln>
        </p:spPr>
        <p:style>
          <a:lnRef idx="2">
            <a:schemeClr val="accent1"/>
          </a:lnRef>
          <a:fillRef idx="0">
            <a:schemeClr val="accent1"/>
          </a:fillRef>
          <a:effectRef idx="1">
            <a:schemeClr val="accent1"/>
          </a:effectRef>
          <a:fontRef idx="minor">
            <a:schemeClr val="tx1"/>
          </a:fontRef>
        </p:style>
      </p:cxnSp>
      <p:cxnSp>
        <p:nvCxnSpPr>
          <p:cNvPr id="39" name="Straight Connector 38"/>
          <p:cNvCxnSpPr/>
          <p:nvPr userDrawn="1"/>
        </p:nvCxnSpPr>
        <p:spPr>
          <a:xfrm>
            <a:off x="0" y="4442365"/>
            <a:ext cx="9144000" cy="1588"/>
          </a:xfrm>
          <a:prstGeom prst="line">
            <a:avLst/>
          </a:prstGeom>
          <a:ln>
            <a:solidFill>
              <a:srgbClr val="FFFFFF"/>
            </a:solidFill>
          </a:ln>
        </p:spPr>
        <p:style>
          <a:lnRef idx="2">
            <a:schemeClr val="accent1"/>
          </a:lnRef>
          <a:fillRef idx="0">
            <a:schemeClr val="accent1"/>
          </a:fillRef>
          <a:effectRef idx="1">
            <a:schemeClr val="accent1"/>
          </a:effectRef>
          <a:fontRef idx="minor">
            <a:schemeClr val="tx1"/>
          </a:fontRef>
        </p:style>
      </p:cxnSp>
      <p:cxnSp>
        <p:nvCxnSpPr>
          <p:cNvPr id="40" name="Straight Connector 39"/>
          <p:cNvCxnSpPr/>
          <p:nvPr userDrawn="1"/>
        </p:nvCxnSpPr>
        <p:spPr>
          <a:xfrm>
            <a:off x="0" y="3630143"/>
            <a:ext cx="9144000" cy="1588"/>
          </a:xfrm>
          <a:prstGeom prst="line">
            <a:avLst/>
          </a:prstGeom>
          <a:ln>
            <a:solidFill>
              <a:srgbClr val="FFFFFF"/>
            </a:solidFill>
          </a:ln>
        </p:spPr>
        <p:style>
          <a:lnRef idx="2">
            <a:schemeClr val="accent1"/>
          </a:lnRef>
          <a:fillRef idx="0">
            <a:schemeClr val="accent1"/>
          </a:fillRef>
          <a:effectRef idx="1">
            <a:schemeClr val="accent1"/>
          </a:effectRef>
          <a:fontRef idx="minor">
            <a:schemeClr val="tx1"/>
          </a:fontRef>
        </p:style>
      </p:cxnSp>
      <p:cxnSp>
        <p:nvCxnSpPr>
          <p:cNvPr id="41" name="Straight Connector 40"/>
          <p:cNvCxnSpPr/>
          <p:nvPr userDrawn="1"/>
        </p:nvCxnSpPr>
        <p:spPr>
          <a:xfrm>
            <a:off x="0" y="2776369"/>
            <a:ext cx="9144000" cy="1588"/>
          </a:xfrm>
          <a:prstGeom prst="line">
            <a:avLst/>
          </a:prstGeom>
          <a:ln>
            <a:solidFill>
              <a:srgbClr val="FFFFFF"/>
            </a:solidFill>
          </a:ln>
        </p:spPr>
        <p:style>
          <a:lnRef idx="2">
            <a:schemeClr val="accent1"/>
          </a:lnRef>
          <a:fillRef idx="0">
            <a:schemeClr val="accent1"/>
          </a:fillRef>
          <a:effectRef idx="1">
            <a:schemeClr val="accent1"/>
          </a:effectRef>
          <a:fontRef idx="minor">
            <a:schemeClr val="tx1"/>
          </a:fontRef>
        </p:style>
      </p:cxnSp>
      <p:sp>
        <p:nvSpPr>
          <p:cNvPr id="46" name="Rectangle 45"/>
          <p:cNvSpPr/>
          <p:nvPr userDrawn="1"/>
        </p:nvSpPr>
        <p:spPr bwMode="auto">
          <a:xfrm>
            <a:off x="0" y="6096000"/>
            <a:ext cx="9144000" cy="762000"/>
          </a:xfrm>
          <a:prstGeom prst="rect">
            <a:avLst/>
          </a:prstGeom>
          <a:solidFill>
            <a:schemeClr val="tx1"/>
          </a:solidFill>
          <a:ln>
            <a:noFill/>
          </a:ln>
          <a:effectLst>
            <a:outerShdw blurRad="127000" dist="63500" dir="16200000">
              <a:srgbClr val="000000">
                <a:alpha val="49000"/>
              </a:srgbClr>
            </a:outerShdw>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dirty="0"/>
          </a:p>
        </p:txBody>
      </p:sp>
      <p:pic>
        <p:nvPicPr>
          <p:cNvPr id="21" name="Picture 20" descr="TAlogoill.png"/>
          <p:cNvPicPr>
            <a:picLocks noChangeAspect="1"/>
          </p:cNvPicPr>
          <p:nvPr userDrawn="1"/>
        </p:nvPicPr>
        <p:blipFill>
          <a:blip r:embed="rId2"/>
          <a:stretch>
            <a:fillRect/>
          </a:stretch>
        </p:blipFill>
        <p:spPr>
          <a:xfrm>
            <a:off x="304800" y="6357958"/>
            <a:ext cx="2538989" cy="304801"/>
          </a:xfrm>
          <a:prstGeom prst="rect">
            <a:avLst/>
          </a:prstGeom>
        </p:spPr>
      </p:pic>
      <p:sp>
        <p:nvSpPr>
          <p:cNvPr id="26" name="Rectangle 25"/>
          <p:cNvSpPr/>
          <p:nvPr userDrawn="1"/>
        </p:nvSpPr>
        <p:spPr>
          <a:xfrm>
            <a:off x="0" y="5242226"/>
            <a:ext cx="9144000" cy="853774"/>
          </a:xfrm>
          <a:prstGeom prst="rect">
            <a:avLst/>
          </a:prstGeom>
          <a:gradFill flip="none" rotWithShape="1">
            <a:gsLst>
              <a:gs pos="100000">
                <a:schemeClr val="accent3">
                  <a:lumMod val="75000"/>
                </a:schemeClr>
              </a:gs>
              <a:gs pos="0">
                <a:schemeClr val="accent3"/>
              </a:gs>
            </a:gsLst>
            <a:path path="circle">
              <a:fillToRect l="100000" t="100000"/>
            </a:path>
            <a:tileRect r="-100000" b="-100000"/>
          </a:gradFill>
          <a:ln>
            <a:noFill/>
          </a:ln>
          <a:effectLst>
            <a:outerShdw blurRad="50800" dist="38100" dir="2700000">
              <a:srgbClr val="000000">
                <a:alpha val="43000"/>
              </a:srgbClr>
            </a:outerShdw>
          </a:effectLst>
        </p:spPr>
        <p:style>
          <a:lnRef idx="1">
            <a:schemeClr val="accent1"/>
          </a:lnRef>
          <a:fillRef idx="3">
            <a:schemeClr val="accent1"/>
          </a:fillRef>
          <a:effectRef idx="2">
            <a:schemeClr val="accent1"/>
          </a:effectRef>
          <a:fontRef idx="minor">
            <a:schemeClr val="lt1"/>
          </a:fontRef>
        </p:style>
        <p:txBody>
          <a:bodyPr anchor="ctr">
            <a:prstTxWarp prst="textNoShape">
              <a:avLst/>
            </a:prstTxWarp>
          </a:bodyPr>
          <a:lstStyle/>
          <a:p>
            <a:pPr algn="ctr">
              <a:defRPr/>
            </a:pPr>
            <a:endParaRPr lang="en-US" dirty="0">
              <a:solidFill>
                <a:srgbClr val="FFFFFF"/>
              </a:solidFill>
              <a:ea typeface="ＭＳ Ｐゴシック" charset="-128"/>
              <a:cs typeface="ＭＳ Ｐゴシック" charset="-128"/>
            </a:endParaRPr>
          </a:p>
        </p:txBody>
      </p:sp>
      <p:cxnSp>
        <p:nvCxnSpPr>
          <p:cNvPr id="27" name="Straight Connector 26"/>
          <p:cNvCxnSpPr/>
          <p:nvPr userDrawn="1"/>
        </p:nvCxnSpPr>
        <p:spPr>
          <a:xfrm>
            <a:off x="0" y="5242226"/>
            <a:ext cx="9144000" cy="1588"/>
          </a:xfrm>
          <a:prstGeom prst="line">
            <a:avLst/>
          </a:prstGeom>
          <a:ln>
            <a:solidFill>
              <a:srgbClr val="FFFFFF"/>
            </a:solidFill>
          </a:ln>
        </p:spPr>
        <p:style>
          <a:lnRef idx="2">
            <a:schemeClr val="accent1"/>
          </a:lnRef>
          <a:fillRef idx="0">
            <a:schemeClr val="accent1"/>
          </a:fillRef>
          <a:effectRef idx="1">
            <a:schemeClr val="accent1"/>
          </a:effectRef>
          <a:fontRef idx="minor">
            <a:schemeClr val="tx1"/>
          </a:fontRef>
        </p:style>
      </p:cxnSp>
      <p:sp>
        <p:nvSpPr>
          <p:cNvPr id="43" name="Rectangle 42"/>
          <p:cNvSpPr/>
          <p:nvPr userDrawn="1"/>
        </p:nvSpPr>
        <p:spPr>
          <a:xfrm>
            <a:off x="0" y="2743199"/>
            <a:ext cx="9144000" cy="888531"/>
          </a:xfrm>
          <a:prstGeom prst="rect">
            <a:avLst/>
          </a:prstGeom>
          <a:gradFill flip="none" rotWithShape="1">
            <a:gsLst>
              <a:gs pos="100000">
                <a:schemeClr val="accent5">
                  <a:lumMod val="75000"/>
                </a:schemeClr>
              </a:gs>
              <a:gs pos="0">
                <a:schemeClr val="accent5"/>
              </a:gs>
            </a:gsLst>
            <a:path path="circle">
              <a:fillToRect l="100000" t="100000"/>
            </a:path>
            <a:tileRect r="-100000" b="-100000"/>
          </a:gradFill>
          <a:ln>
            <a:noFill/>
          </a:ln>
          <a:effectLst>
            <a:outerShdw blurRad="50800" dist="38100" dir="2700000">
              <a:srgbClr val="000000">
                <a:alpha val="43000"/>
              </a:srgbClr>
            </a:outerShdw>
          </a:effectLst>
        </p:spPr>
        <p:style>
          <a:lnRef idx="1">
            <a:schemeClr val="accent1"/>
          </a:lnRef>
          <a:fillRef idx="3">
            <a:schemeClr val="accent1"/>
          </a:fillRef>
          <a:effectRef idx="2">
            <a:schemeClr val="accent1"/>
          </a:effectRef>
          <a:fontRef idx="minor">
            <a:schemeClr val="lt1"/>
          </a:fontRef>
        </p:style>
        <p:txBody>
          <a:bodyPr anchor="ctr">
            <a:prstTxWarp prst="textNoShape">
              <a:avLst/>
            </a:prstTxWarp>
          </a:bodyPr>
          <a:lstStyle/>
          <a:p>
            <a:pPr algn="ctr">
              <a:defRPr/>
            </a:pPr>
            <a:r>
              <a:rPr lang="en-US" sz="1800" b="0" kern="1200" baseline="0" dirty="0" smtClean="0">
                <a:solidFill>
                  <a:schemeClr val="tx1"/>
                </a:solidFill>
                <a:latin typeface="Georgia" pitchFamily="-65" charset="0"/>
                <a:ea typeface="Arial" pitchFamily="-65" charset="0"/>
                <a:cs typeface="Arial" pitchFamily="-65" charset="0"/>
              </a:rPr>
              <a:t>                                                                                                TRUST </a:t>
            </a:r>
            <a:r>
              <a:rPr lang="en-US" sz="2800" b="0" kern="1200" dirty="0" smtClean="0">
                <a:solidFill>
                  <a:schemeClr val="tx1"/>
                </a:solidFill>
                <a:latin typeface="Georgia" pitchFamily="-65" charset="0"/>
                <a:ea typeface="Arial" pitchFamily="-65" charset="0"/>
                <a:cs typeface="Arial" pitchFamily="-65" charset="0"/>
              </a:rPr>
              <a:t>Equation</a:t>
            </a:r>
            <a:endParaRPr lang="en-US" sz="2800" b="0" kern="1200" dirty="0">
              <a:solidFill>
                <a:schemeClr val="tx1"/>
              </a:solidFill>
              <a:latin typeface="Georgia" pitchFamily="-65" charset="0"/>
              <a:ea typeface="Arial" pitchFamily="-65" charset="0"/>
              <a:cs typeface="Arial" pitchFamily="-65" charset="0"/>
            </a:endParaRPr>
          </a:p>
        </p:txBody>
      </p:sp>
      <p:sp>
        <p:nvSpPr>
          <p:cNvPr id="30" name="Title 1"/>
          <p:cNvSpPr txBox="1">
            <a:spLocks/>
          </p:cNvSpPr>
          <p:nvPr userDrawn="1"/>
        </p:nvSpPr>
        <p:spPr bwMode="auto">
          <a:xfrm>
            <a:off x="533400" y="5242226"/>
            <a:ext cx="8077200" cy="877347"/>
          </a:xfrm>
          <a:prstGeom prst="rect">
            <a:avLst/>
          </a:prstGeom>
          <a:noFill/>
          <a:ln w="9525">
            <a:noFill/>
            <a:miter lim="800000"/>
            <a:headEnd/>
            <a:tailEnd/>
          </a:ln>
        </p:spPr>
        <p:txBody>
          <a:bodyPr lIns="0" tIns="0" rIns="0" bIns="0" anchor="ctr" anchorCtr="0">
            <a:prstTxWarp prst="textNoShape">
              <a:avLst/>
            </a:prstTxWarp>
          </a:bodyPr>
          <a:lstStyle/>
          <a:p>
            <a:pPr algn="r" eaLnBrk="0" hangingPunct="0">
              <a:lnSpc>
                <a:spcPct val="100000"/>
              </a:lnSpc>
              <a:spcAft>
                <a:spcPts val="0"/>
              </a:spcAft>
            </a:pPr>
            <a:r>
              <a:rPr lang="en-US" sz="2800" b="0" baseline="0" dirty="0" smtClean="0">
                <a:solidFill>
                  <a:schemeClr val="tx1"/>
                </a:solidFill>
                <a:latin typeface="Georgia" pitchFamily="-65" charset="0"/>
                <a:ea typeface="Arial" pitchFamily="-65" charset="0"/>
                <a:cs typeface="Arial" pitchFamily="-65" charset="0"/>
              </a:rPr>
              <a:t>Trust Top Ten List </a:t>
            </a:r>
            <a:endParaRPr lang="en-US" sz="2000" b="0" baseline="30000" dirty="0">
              <a:solidFill>
                <a:schemeClr val="tx1"/>
              </a:solidFill>
              <a:latin typeface="Georgia" pitchFamily="-65" charset="0"/>
              <a:ea typeface="Arial" pitchFamily="-65" charset="0"/>
              <a:cs typeface="Arial" pitchFamily="-65" charset="0"/>
            </a:endParaRPr>
          </a:p>
        </p:txBody>
      </p:sp>
      <p:cxnSp>
        <p:nvCxnSpPr>
          <p:cNvPr id="38" name="Straight Connector 37"/>
          <p:cNvCxnSpPr/>
          <p:nvPr userDrawn="1"/>
        </p:nvCxnSpPr>
        <p:spPr>
          <a:xfrm>
            <a:off x="0" y="6117985"/>
            <a:ext cx="9144000" cy="1588"/>
          </a:xfrm>
          <a:prstGeom prst="line">
            <a:avLst/>
          </a:prstGeom>
          <a:ln>
            <a:solidFill>
              <a:srgbClr val="FFFFFF"/>
            </a:solidFill>
          </a:ln>
        </p:spPr>
        <p:style>
          <a:lnRef idx="2">
            <a:schemeClr val="accent1"/>
          </a:lnRef>
          <a:fillRef idx="0">
            <a:schemeClr val="accent1"/>
          </a:fillRef>
          <a:effectRef idx="1">
            <a:schemeClr val="accent1"/>
          </a:effectRef>
          <a:fontRef idx="minor">
            <a:schemeClr val="tx1"/>
          </a:fontRef>
        </p:style>
      </p:cxnSp>
      <p:sp>
        <p:nvSpPr>
          <p:cNvPr id="48" name="Slide Number Placeholder 5"/>
          <p:cNvSpPr>
            <a:spLocks noGrp="1"/>
          </p:cNvSpPr>
          <p:nvPr>
            <p:ph type="sldNum" sz="quarter" idx="4"/>
          </p:nvPr>
        </p:nvSpPr>
        <p:spPr>
          <a:xfrm>
            <a:off x="6643702" y="6356350"/>
            <a:ext cx="2133600" cy="365125"/>
          </a:xfrm>
          <a:prstGeom prst="rect">
            <a:avLst/>
          </a:prstGeom>
        </p:spPr>
        <p:txBody>
          <a:bodyPr vert="horz" lIns="91440" tIns="45720" rIns="91440" bIns="45720" rtlCol="0" anchor="ctr"/>
          <a:lstStyle>
            <a:lvl1pPr algn="r">
              <a:defRPr sz="1200" b="0">
                <a:solidFill>
                  <a:srgbClr val="252422"/>
                </a:solidFill>
                <a:latin typeface="Georgia"/>
                <a:cs typeface="Georgia"/>
              </a:defRPr>
            </a:lvl1pPr>
          </a:lstStyle>
          <a:p>
            <a:fld id="{909F2424-0964-B142-BC00-C04FCE004E84}" type="slidenum">
              <a:rPr lang="en-US" smtClean="0"/>
              <a:pPr/>
              <a:t>‹#›</a:t>
            </a:fld>
            <a:endParaRPr lang="en-US" dirty="0"/>
          </a:p>
        </p:txBody>
      </p:sp>
      <p:sp>
        <p:nvSpPr>
          <p:cNvPr id="28" name="Rectangle 27"/>
          <p:cNvSpPr/>
          <p:nvPr userDrawn="1"/>
        </p:nvSpPr>
        <p:spPr>
          <a:xfrm>
            <a:off x="257172" y="6629400"/>
            <a:ext cx="3886200" cy="230832"/>
          </a:xfrm>
          <a:prstGeom prst="rect">
            <a:avLst/>
          </a:prstGeom>
        </p:spPr>
        <p:txBody>
          <a:bodyPr wrap="square">
            <a:spAutoFit/>
          </a:bodyPr>
          <a:lstStyle/>
          <a:p>
            <a:r>
              <a:rPr lang="en-US" sz="900" i="0" dirty="0" smtClean="0">
                <a:solidFill>
                  <a:schemeClr val="bg2"/>
                </a:solidFill>
              </a:rPr>
              <a:t>© </a:t>
            </a:r>
            <a:r>
              <a:rPr lang="en-US" sz="900" i="0" baseline="0" dirty="0" smtClean="0">
                <a:solidFill>
                  <a:schemeClr val="bg2"/>
                </a:solidFill>
              </a:rPr>
              <a:t>2010 </a:t>
            </a:r>
            <a:r>
              <a:rPr lang="en-US" sz="900" i="0" dirty="0" smtClean="0">
                <a:solidFill>
                  <a:schemeClr val="bg2"/>
                </a:solidFill>
              </a:rPr>
              <a:t>Trusted</a:t>
            </a:r>
            <a:r>
              <a:rPr lang="en-US" sz="900" i="0" baseline="0" dirty="0" smtClean="0">
                <a:solidFill>
                  <a:schemeClr val="bg2"/>
                </a:solidFill>
              </a:rPr>
              <a:t> Advisor Associates LLC. All rights reserved.</a:t>
            </a:r>
            <a:endParaRPr lang="en-US" sz="900" i="0" dirty="0">
              <a:solidFill>
                <a:schemeClr val="bg2"/>
              </a:solidFill>
            </a:endParaRPr>
          </a:p>
        </p:txBody>
      </p:sp>
      <p:sp>
        <p:nvSpPr>
          <p:cNvPr id="44" name="Rectangle 43"/>
          <p:cNvSpPr/>
          <p:nvPr userDrawn="1"/>
        </p:nvSpPr>
        <p:spPr>
          <a:xfrm>
            <a:off x="0" y="4442365"/>
            <a:ext cx="9144000" cy="799861"/>
          </a:xfrm>
          <a:prstGeom prst="rect">
            <a:avLst/>
          </a:prstGeom>
          <a:gradFill flip="none" rotWithShape="1">
            <a:gsLst>
              <a:gs pos="100000">
                <a:schemeClr val="accent6">
                  <a:lumMod val="75000"/>
                </a:schemeClr>
              </a:gs>
              <a:gs pos="0">
                <a:schemeClr val="accent6"/>
              </a:gs>
            </a:gsLst>
            <a:path path="circle">
              <a:fillToRect l="100000" t="100000"/>
            </a:path>
            <a:tileRect r="-100000" b="-100000"/>
          </a:gradFill>
          <a:ln>
            <a:noFill/>
          </a:ln>
          <a:effectLst>
            <a:outerShdw blurRad="50800" dist="38100" dir="2700000">
              <a:srgbClr val="000000">
                <a:alpha val="43000"/>
              </a:srgbClr>
            </a:outerShdw>
          </a:effectLst>
        </p:spPr>
        <p:style>
          <a:lnRef idx="1">
            <a:schemeClr val="accent1"/>
          </a:lnRef>
          <a:fillRef idx="3">
            <a:schemeClr val="accent1"/>
          </a:fillRef>
          <a:effectRef idx="2">
            <a:schemeClr val="accent1"/>
          </a:effectRef>
          <a:fontRef idx="minor">
            <a:schemeClr val="lt1"/>
          </a:fontRef>
        </p:style>
        <p:txBody>
          <a:bodyPr anchor="ctr">
            <a:prstTxWarp prst="textNoShape">
              <a:avLst/>
            </a:prstTxWarp>
          </a:bodyPr>
          <a:lstStyle/>
          <a:p>
            <a:pPr algn="ctr">
              <a:defRPr/>
            </a:pPr>
            <a:r>
              <a:rPr lang="en-US" sz="1800" b="0" kern="1200" baseline="0" dirty="0" smtClean="0">
                <a:solidFill>
                  <a:schemeClr val="tx1"/>
                </a:solidFill>
                <a:latin typeface="Georgia" pitchFamily="-65" charset="0"/>
                <a:ea typeface="Arial" pitchFamily="-65" charset="0"/>
                <a:cs typeface="Arial" pitchFamily="-65" charset="0"/>
              </a:rPr>
              <a:t>                                                                      </a:t>
            </a:r>
            <a:r>
              <a:rPr lang="en-US" sz="1800" b="0" kern="1200" baseline="0" dirty="0" smtClean="0">
                <a:solidFill>
                  <a:srgbClr val="FFFFFF"/>
                </a:solidFill>
                <a:latin typeface="Georgia" pitchFamily="-65" charset="0"/>
                <a:ea typeface="Arial" pitchFamily="-65" charset="0"/>
                <a:cs typeface="Arial" pitchFamily="-65" charset="0"/>
              </a:rPr>
              <a:t>TRUST, </a:t>
            </a:r>
            <a:r>
              <a:rPr lang="en-US" sz="2800" b="0" kern="1200" baseline="0" dirty="0" smtClean="0">
                <a:solidFill>
                  <a:schemeClr val="tx1"/>
                </a:solidFill>
                <a:latin typeface="Georgia" pitchFamily="-65" charset="0"/>
                <a:ea typeface="Arial" pitchFamily="-65" charset="0"/>
                <a:cs typeface="Arial" pitchFamily="-65" charset="0"/>
              </a:rPr>
              <a:t>Buying </a:t>
            </a:r>
            <a:r>
              <a:rPr lang="en-US" sz="1800" b="0" kern="1200" baseline="0" dirty="0" smtClean="0">
                <a:solidFill>
                  <a:schemeClr val="tx1"/>
                </a:solidFill>
                <a:latin typeface="Georgia" pitchFamily="-65" charset="0"/>
                <a:ea typeface="Arial" pitchFamily="-65" charset="0"/>
                <a:cs typeface="Arial" pitchFamily="-65" charset="0"/>
              </a:rPr>
              <a:t>and</a:t>
            </a:r>
            <a:r>
              <a:rPr lang="en-US" sz="1800" b="0" kern="1200" baseline="0" dirty="0" smtClean="0">
                <a:solidFill>
                  <a:schemeClr val="tx1"/>
                </a:solidFill>
                <a:latin typeface="Georgia" pitchFamily="-65" charset="0"/>
                <a:ea typeface="Arial" pitchFamily="-65" charset="0"/>
                <a:cs typeface="Arial" pitchFamily="-65" charset="0"/>
              </a:rPr>
              <a:t> </a:t>
            </a:r>
            <a:r>
              <a:rPr lang="en-US" sz="2800" b="0" kern="1200" baseline="0" dirty="0" smtClean="0">
                <a:solidFill>
                  <a:schemeClr val="tx1"/>
                </a:solidFill>
                <a:latin typeface="Georgia" pitchFamily="-65" charset="0"/>
                <a:ea typeface="Arial" pitchFamily="-65" charset="0"/>
                <a:cs typeface="Arial" pitchFamily="-65" charset="0"/>
              </a:rPr>
              <a:t>Selling</a:t>
            </a:r>
            <a:endParaRPr lang="en-US" sz="2800" b="0" kern="1200" baseline="0" dirty="0">
              <a:solidFill>
                <a:schemeClr val="tx1"/>
              </a:solidFill>
              <a:latin typeface="Georgia" pitchFamily="-65" charset="0"/>
              <a:ea typeface="Arial" pitchFamily="-65" charset="0"/>
              <a:cs typeface="Arial" pitchFamily="-65" charset="0"/>
            </a:endParaRPr>
          </a:p>
        </p:txBody>
      </p:sp>
      <p:sp>
        <p:nvSpPr>
          <p:cNvPr id="47" name="TextBox 46"/>
          <p:cNvSpPr txBox="1"/>
          <p:nvPr userDrawn="1"/>
        </p:nvSpPr>
        <p:spPr>
          <a:xfrm>
            <a:off x="8143900" y="6540365"/>
            <a:ext cx="1357322" cy="246221"/>
          </a:xfrm>
          <a:prstGeom prst="rect">
            <a:avLst/>
          </a:prstGeom>
          <a:noFill/>
        </p:spPr>
        <p:txBody>
          <a:bodyPr wrap="square" rtlCol="0">
            <a:spAutoFit/>
          </a:bodyPr>
          <a:lstStyle/>
          <a:p>
            <a:r>
              <a:rPr lang="en-US" sz="1000" dirty="0" smtClean="0">
                <a:solidFill>
                  <a:schemeClr val="bg2"/>
                </a:solidFill>
              </a:rPr>
              <a:t>October 2010</a:t>
            </a:r>
            <a:endParaRPr lang="en-US" sz="1000" dirty="0">
              <a:solidFill>
                <a:schemeClr val="bg2"/>
              </a:solidFill>
            </a:endParaRPr>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reserve="1" userDrawn="1">
  <p:cSld name="Section Header">
    <p:spTree>
      <p:nvGrpSpPr>
        <p:cNvPr id="1" name=""/>
        <p:cNvGrpSpPr/>
        <p:nvPr/>
      </p:nvGrpSpPr>
      <p:grpSpPr>
        <a:xfrm>
          <a:off x="0" y="0"/>
          <a:ext cx="0" cy="0"/>
          <a:chOff x="0" y="0"/>
          <a:chExt cx="0" cy="0"/>
        </a:xfrm>
      </p:grpSpPr>
      <p:sp>
        <p:nvSpPr>
          <p:cNvPr id="25" name="Rectangle 24"/>
          <p:cNvSpPr/>
          <p:nvPr userDrawn="1"/>
        </p:nvSpPr>
        <p:spPr>
          <a:xfrm flipV="1">
            <a:off x="-32" y="4113212"/>
            <a:ext cx="9144000" cy="1219199"/>
          </a:xfrm>
          <a:prstGeom prst="rect">
            <a:avLst/>
          </a:prstGeom>
          <a:gradFill flip="none" rotWithShape="1">
            <a:gsLst>
              <a:gs pos="100000">
                <a:schemeClr val="accent3">
                  <a:lumMod val="75000"/>
                </a:schemeClr>
              </a:gs>
              <a:gs pos="0">
                <a:schemeClr val="accent3"/>
              </a:gs>
            </a:gsLst>
            <a:path path="circle">
              <a:fillToRect l="100000" t="100000"/>
            </a:path>
            <a:tileRect r="-100000" b="-100000"/>
          </a:gradFill>
          <a:ln>
            <a:noFill/>
          </a:ln>
          <a:effectLst>
            <a:outerShdw blurRad="50800" dist="38100" dir="2700000">
              <a:srgbClr val="000000">
                <a:alpha val="43000"/>
              </a:srgbClr>
            </a:outerShdw>
          </a:effectLst>
        </p:spPr>
        <p:style>
          <a:lnRef idx="1">
            <a:schemeClr val="accent1"/>
          </a:lnRef>
          <a:fillRef idx="3">
            <a:schemeClr val="accent1"/>
          </a:fillRef>
          <a:effectRef idx="2">
            <a:schemeClr val="accent1"/>
          </a:effectRef>
          <a:fontRef idx="minor">
            <a:schemeClr val="lt1"/>
          </a:fontRef>
        </p:style>
        <p:txBody>
          <a:bodyPr anchor="ctr">
            <a:prstTxWarp prst="textNoShape">
              <a:avLst/>
            </a:prstTxWarp>
          </a:bodyPr>
          <a:lstStyle/>
          <a:p>
            <a:pPr algn="ctr">
              <a:defRPr/>
            </a:pPr>
            <a:endParaRPr lang="en-US" dirty="0">
              <a:solidFill>
                <a:srgbClr val="FFFFFF"/>
              </a:solidFill>
              <a:ea typeface="ＭＳ Ｐゴシック" charset="-128"/>
              <a:cs typeface="ＭＳ Ｐゴシック" charset="-128"/>
            </a:endParaRPr>
          </a:p>
        </p:txBody>
      </p:sp>
      <p:sp>
        <p:nvSpPr>
          <p:cNvPr id="26" name="Rectangle 25"/>
          <p:cNvSpPr/>
          <p:nvPr userDrawn="1"/>
        </p:nvSpPr>
        <p:spPr>
          <a:xfrm>
            <a:off x="0" y="0"/>
            <a:ext cx="9144000" cy="4114800"/>
          </a:xfrm>
          <a:prstGeom prst="rect">
            <a:avLst/>
          </a:prstGeom>
          <a:gradFill flip="none" rotWithShape="1">
            <a:gsLst>
              <a:gs pos="0">
                <a:srgbClr val="85908E">
                  <a:alpha val="81000"/>
                </a:srgbClr>
              </a:gs>
              <a:gs pos="100000">
                <a:srgbClr val="BACBCA">
                  <a:alpha val="81000"/>
                </a:srgbClr>
              </a:gs>
            </a:gsLst>
            <a:lin ang="0" scaled="1"/>
            <a:tileRect/>
          </a:gradFill>
          <a:ln>
            <a:noFill/>
          </a:ln>
          <a:effectLst/>
        </p:spPr>
        <p:style>
          <a:lnRef idx="1">
            <a:schemeClr val="accent1"/>
          </a:lnRef>
          <a:fillRef idx="3">
            <a:schemeClr val="accent1"/>
          </a:fillRef>
          <a:effectRef idx="2">
            <a:schemeClr val="accent1"/>
          </a:effectRef>
          <a:fontRef idx="minor">
            <a:schemeClr val="lt1"/>
          </a:fontRef>
        </p:style>
        <p:txBody>
          <a:bodyPr anchor="ctr">
            <a:prstTxWarp prst="textNoShape">
              <a:avLst/>
            </a:prstTxWarp>
          </a:bodyPr>
          <a:lstStyle/>
          <a:p>
            <a:pPr marL="200025" lvl="1" algn="ctr" eaLnBrk="0" hangingPunct="0">
              <a:lnSpc>
                <a:spcPts val="1100"/>
              </a:lnSpc>
              <a:defRPr/>
            </a:pPr>
            <a:endParaRPr lang="en-US" dirty="0">
              <a:solidFill>
                <a:schemeClr val="bg2"/>
              </a:solidFill>
              <a:ea typeface="ＭＳ Ｐゴシック" charset="-128"/>
              <a:cs typeface="ＭＳ Ｐゴシック" charset="-128"/>
            </a:endParaRPr>
          </a:p>
        </p:txBody>
      </p:sp>
      <p:sp>
        <p:nvSpPr>
          <p:cNvPr id="29" name="Title 1"/>
          <p:cNvSpPr>
            <a:spLocks noGrp="1"/>
          </p:cNvSpPr>
          <p:nvPr>
            <p:ph type="title"/>
          </p:nvPr>
        </p:nvSpPr>
        <p:spPr>
          <a:xfrm>
            <a:off x="722313" y="4114801"/>
            <a:ext cx="7772399" cy="1217612"/>
          </a:xfrm>
        </p:spPr>
        <p:txBody>
          <a:bodyPr anchor="ctr" anchorCtr="0">
            <a:noAutofit/>
          </a:bodyPr>
          <a:lstStyle>
            <a:lvl1pPr algn="r">
              <a:defRPr sz="6000" b="0" cap="none" baseline="0"/>
            </a:lvl1pPr>
          </a:lstStyle>
          <a:p>
            <a:endParaRPr lang="en-US" dirty="0"/>
          </a:p>
        </p:txBody>
      </p:sp>
      <p:sp>
        <p:nvSpPr>
          <p:cNvPr id="30" name="Text Placeholder 2"/>
          <p:cNvSpPr>
            <a:spLocks noGrp="1"/>
          </p:cNvSpPr>
          <p:nvPr>
            <p:ph type="body" idx="1"/>
          </p:nvPr>
        </p:nvSpPr>
        <p:spPr>
          <a:xfrm>
            <a:off x="722313" y="762000"/>
            <a:ext cx="7772400" cy="2743200"/>
          </a:xfrm>
        </p:spPr>
        <p:txBody>
          <a:bodyPr lIns="0" rIns="0" bIns="0" anchor="b">
            <a:normAutofit/>
          </a:bodyPr>
          <a:lstStyle>
            <a:lvl1pPr marL="3330000" indent="-277200" algn="r">
              <a:lnSpc>
                <a:spcPts val="3800"/>
              </a:lnSpc>
              <a:buFont typeface="Georgia Bold"/>
              <a:buChar char="›"/>
              <a:defRPr sz="1600" cap="all">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fr-CA"/>
              <a:t>Click to edit Master text styles</a:t>
            </a:r>
          </a:p>
        </p:txBody>
      </p:sp>
      <p:cxnSp>
        <p:nvCxnSpPr>
          <p:cNvPr id="31" name="Straight Connector 30"/>
          <p:cNvCxnSpPr/>
          <p:nvPr userDrawn="1"/>
        </p:nvCxnSpPr>
        <p:spPr>
          <a:xfrm>
            <a:off x="0" y="5332412"/>
            <a:ext cx="9144000" cy="1588"/>
          </a:xfrm>
          <a:prstGeom prst="line">
            <a:avLst/>
          </a:prstGeom>
          <a:ln>
            <a:solidFill>
              <a:srgbClr val="FFFFFF"/>
            </a:solidFill>
          </a:ln>
        </p:spPr>
        <p:style>
          <a:lnRef idx="2">
            <a:schemeClr val="accent1"/>
          </a:lnRef>
          <a:fillRef idx="0">
            <a:schemeClr val="accent1"/>
          </a:fillRef>
          <a:effectRef idx="1">
            <a:schemeClr val="accent1"/>
          </a:effectRef>
          <a:fontRef idx="minor">
            <a:schemeClr val="tx1"/>
          </a:fontRef>
        </p:style>
      </p:cxnSp>
      <p:cxnSp>
        <p:nvCxnSpPr>
          <p:cNvPr id="32" name="Straight Connector 31"/>
          <p:cNvCxnSpPr/>
          <p:nvPr userDrawn="1"/>
        </p:nvCxnSpPr>
        <p:spPr>
          <a:xfrm>
            <a:off x="0" y="4113212"/>
            <a:ext cx="9144000" cy="1588"/>
          </a:xfrm>
          <a:prstGeom prst="line">
            <a:avLst/>
          </a:prstGeom>
          <a:ln>
            <a:solidFill>
              <a:srgbClr val="FFFFFF"/>
            </a:solidFill>
          </a:ln>
        </p:spPr>
        <p:style>
          <a:lnRef idx="2">
            <a:schemeClr val="accent1"/>
          </a:lnRef>
          <a:fillRef idx="0">
            <a:schemeClr val="accent1"/>
          </a:fillRef>
          <a:effectRef idx="1">
            <a:schemeClr val="accent1"/>
          </a:effectRef>
          <a:fontRef idx="minor">
            <a:schemeClr val="tx1"/>
          </a:fontRef>
        </p:style>
      </p:cxnSp>
      <p:sp>
        <p:nvSpPr>
          <p:cNvPr id="17" name="Rectangle 16"/>
          <p:cNvSpPr/>
          <p:nvPr userDrawn="1"/>
        </p:nvSpPr>
        <p:spPr bwMode="auto">
          <a:xfrm>
            <a:off x="0" y="6096000"/>
            <a:ext cx="9144000" cy="762000"/>
          </a:xfrm>
          <a:prstGeom prst="rect">
            <a:avLst/>
          </a:prstGeom>
          <a:solidFill>
            <a:schemeClr val="tx1"/>
          </a:solidFill>
          <a:ln>
            <a:noFill/>
          </a:ln>
          <a:effectLst>
            <a:outerShdw blurRad="127000" dist="63500" dir="16200000">
              <a:srgbClr val="000000">
                <a:alpha val="49000"/>
              </a:srgbClr>
            </a:outerShdw>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dirty="0"/>
          </a:p>
        </p:txBody>
      </p:sp>
      <p:sp>
        <p:nvSpPr>
          <p:cNvPr id="19"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b="1">
                <a:solidFill>
                  <a:srgbClr val="252422"/>
                </a:solidFill>
                <a:latin typeface="Georgia"/>
                <a:cs typeface="Georgia"/>
              </a:defRPr>
            </a:lvl1pPr>
          </a:lstStyle>
          <a:p>
            <a:fld id="{C52A163D-E2B5-BD4F-81ED-AB3E8DC77E94}" type="slidenum">
              <a:rPr lang="en-US" smtClean="0"/>
              <a:pPr/>
              <a:t>‹#›</a:t>
            </a:fld>
            <a:endParaRPr lang="en-US" dirty="0"/>
          </a:p>
        </p:txBody>
      </p:sp>
      <p:sp>
        <p:nvSpPr>
          <p:cNvPr id="14" name="Rectangle 13"/>
          <p:cNvSpPr/>
          <p:nvPr userDrawn="1"/>
        </p:nvSpPr>
        <p:spPr bwMode="auto">
          <a:xfrm>
            <a:off x="0" y="6096000"/>
            <a:ext cx="9144000" cy="762000"/>
          </a:xfrm>
          <a:prstGeom prst="rect">
            <a:avLst/>
          </a:prstGeom>
          <a:solidFill>
            <a:schemeClr val="tx1"/>
          </a:solidFill>
          <a:ln>
            <a:noFill/>
          </a:ln>
          <a:effectLst>
            <a:outerShdw blurRad="127000" dist="63500" dir="16200000">
              <a:srgbClr val="000000">
                <a:alpha val="49000"/>
              </a:srgbClr>
            </a:outerShdw>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dirty="0"/>
          </a:p>
        </p:txBody>
      </p:sp>
      <p:pic>
        <p:nvPicPr>
          <p:cNvPr id="16" name="Picture 15" descr="TAlogoill.png"/>
          <p:cNvPicPr>
            <a:picLocks noChangeAspect="1"/>
          </p:cNvPicPr>
          <p:nvPr userDrawn="1"/>
        </p:nvPicPr>
        <p:blipFill>
          <a:blip r:embed="rId2"/>
          <a:stretch>
            <a:fillRect/>
          </a:stretch>
        </p:blipFill>
        <p:spPr>
          <a:xfrm>
            <a:off x="304800" y="6357958"/>
            <a:ext cx="2538989" cy="304801"/>
          </a:xfrm>
          <a:prstGeom prst="rect">
            <a:avLst/>
          </a:prstGeom>
        </p:spPr>
      </p:pic>
      <p:sp>
        <p:nvSpPr>
          <p:cNvPr id="18" name="Rectangle 17"/>
          <p:cNvSpPr/>
          <p:nvPr userDrawn="1"/>
        </p:nvSpPr>
        <p:spPr>
          <a:xfrm>
            <a:off x="257172" y="6629400"/>
            <a:ext cx="3886200" cy="230832"/>
          </a:xfrm>
          <a:prstGeom prst="rect">
            <a:avLst/>
          </a:prstGeom>
        </p:spPr>
        <p:txBody>
          <a:bodyPr wrap="square">
            <a:spAutoFit/>
          </a:bodyPr>
          <a:lstStyle/>
          <a:p>
            <a:r>
              <a:rPr lang="en-US" sz="900" i="0" dirty="0" smtClean="0">
                <a:solidFill>
                  <a:schemeClr val="bg2"/>
                </a:solidFill>
              </a:rPr>
              <a:t>© </a:t>
            </a:r>
            <a:r>
              <a:rPr lang="en-US" sz="900" i="0" baseline="0" dirty="0" smtClean="0">
                <a:solidFill>
                  <a:schemeClr val="bg2"/>
                </a:solidFill>
              </a:rPr>
              <a:t>2010 </a:t>
            </a:r>
            <a:r>
              <a:rPr lang="en-US" sz="900" i="0" dirty="0" smtClean="0">
                <a:solidFill>
                  <a:schemeClr val="bg2"/>
                </a:solidFill>
              </a:rPr>
              <a:t>Trusted</a:t>
            </a:r>
            <a:r>
              <a:rPr lang="en-US" sz="900" i="0" baseline="0" dirty="0" smtClean="0">
                <a:solidFill>
                  <a:schemeClr val="bg2"/>
                </a:solidFill>
              </a:rPr>
              <a:t> Advisor Associates LLC. All rights reserved.</a:t>
            </a:r>
            <a:endParaRPr lang="en-US" sz="900" i="0" dirty="0">
              <a:solidFill>
                <a:schemeClr val="bg2"/>
              </a:solidFill>
            </a:endParaRPr>
          </a:p>
        </p:txBody>
      </p:sp>
      <p:sp>
        <p:nvSpPr>
          <p:cNvPr id="22" name="Slide Number Placeholder 5"/>
          <p:cNvSpPr txBox="1">
            <a:spLocks/>
          </p:cNvSpPr>
          <p:nvPr userDrawn="1"/>
        </p:nvSpPr>
        <p:spPr>
          <a:xfrm>
            <a:off x="6643702" y="6356350"/>
            <a:ext cx="2133600" cy="365125"/>
          </a:xfrm>
          <a:prstGeom prst="rect">
            <a:avLst/>
          </a:prstGeom>
        </p:spPr>
        <p:txBody>
          <a:bodyPr vert="horz" lIns="91440" tIns="45720" rIns="91440" bIns="45720" rtlCol="0" anchor="ctr"/>
          <a:lstStyle>
            <a:lvl1pPr algn="r">
              <a:defRPr sz="1200" b="1">
                <a:solidFill>
                  <a:srgbClr val="252422"/>
                </a:solidFill>
                <a:latin typeface="Georgia"/>
                <a:cs typeface="Georgia"/>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909F2424-0964-B142-BC00-C04FCE004E84}" type="slidenum">
              <a:rPr kumimoji="0" lang="en-US" sz="1200" b="0" i="0" u="none" strike="noStrike" kern="1200" cap="none" spc="0" normalizeH="0" baseline="0" noProof="0" smtClean="0">
                <a:ln>
                  <a:noFill/>
                </a:ln>
                <a:solidFill>
                  <a:srgbClr val="252422"/>
                </a:solidFill>
                <a:effectLst/>
                <a:uLnTx/>
                <a:uFillTx/>
                <a:latin typeface="Georgia"/>
                <a:ea typeface="+mn-ea"/>
                <a:cs typeface="Georgia"/>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dirty="0">
              <a:ln>
                <a:noFill/>
              </a:ln>
              <a:solidFill>
                <a:srgbClr val="252422"/>
              </a:solidFill>
              <a:effectLst/>
              <a:uLnTx/>
              <a:uFillTx/>
              <a:latin typeface="Georgia"/>
              <a:ea typeface="+mn-ea"/>
              <a:cs typeface="Georgia"/>
            </a:endParaRPr>
          </a:p>
        </p:txBody>
      </p:sp>
      <p:sp>
        <p:nvSpPr>
          <p:cNvPr id="20" name="TextBox 19"/>
          <p:cNvSpPr txBox="1"/>
          <p:nvPr userDrawn="1"/>
        </p:nvSpPr>
        <p:spPr>
          <a:xfrm>
            <a:off x="8143900" y="6540365"/>
            <a:ext cx="1357322" cy="246221"/>
          </a:xfrm>
          <a:prstGeom prst="rect">
            <a:avLst/>
          </a:prstGeom>
          <a:noFill/>
        </p:spPr>
        <p:txBody>
          <a:bodyPr wrap="square" rtlCol="0">
            <a:spAutoFit/>
          </a:bodyPr>
          <a:lstStyle/>
          <a:p>
            <a:r>
              <a:rPr lang="en-US" sz="1000" dirty="0" smtClean="0">
                <a:solidFill>
                  <a:schemeClr val="bg2"/>
                </a:solidFill>
              </a:rPr>
              <a:t>October 2010</a:t>
            </a:r>
            <a:endParaRPr lang="en-US" sz="1000" dirty="0">
              <a:solidFill>
                <a:schemeClr val="bg2"/>
              </a:solidFill>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reserve="1" userDrawn="1">
  <p:cSld name="1_Section Header">
    <p:spTree>
      <p:nvGrpSpPr>
        <p:cNvPr id="1" name=""/>
        <p:cNvGrpSpPr/>
        <p:nvPr/>
      </p:nvGrpSpPr>
      <p:grpSpPr>
        <a:xfrm>
          <a:off x="0" y="0"/>
          <a:ext cx="0" cy="0"/>
          <a:chOff x="0" y="0"/>
          <a:chExt cx="0" cy="0"/>
        </a:xfrm>
      </p:grpSpPr>
      <p:sp>
        <p:nvSpPr>
          <p:cNvPr id="25" name="Rectangle 24"/>
          <p:cNvSpPr/>
          <p:nvPr userDrawn="1"/>
        </p:nvSpPr>
        <p:spPr>
          <a:xfrm flipV="1">
            <a:off x="0" y="4114800"/>
            <a:ext cx="9144000" cy="1219199"/>
          </a:xfrm>
          <a:prstGeom prst="rect">
            <a:avLst/>
          </a:prstGeom>
          <a:gradFill flip="none" rotWithShape="1">
            <a:gsLst>
              <a:gs pos="100000">
                <a:schemeClr val="accent6">
                  <a:lumMod val="75000"/>
                </a:schemeClr>
              </a:gs>
              <a:gs pos="0">
                <a:schemeClr val="accent6"/>
              </a:gs>
            </a:gsLst>
            <a:path path="circle">
              <a:fillToRect l="100000" t="100000"/>
            </a:path>
            <a:tileRect r="-100000" b="-100000"/>
          </a:gradFill>
          <a:ln>
            <a:noFill/>
          </a:ln>
          <a:effectLst>
            <a:outerShdw blurRad="50800" dist="38100" dir="2700000">
              <a:srgbClr val="000000">
                <a:alpha val="43000"/>
              </a:srgbClr>
            </a:outerShdw>
          </a:effectLst>
        </p:spPr>
        <p:style>
          <a:lnRef idx="1">
            <a:schemeClr val="accent1"/>
          </a:lnRef>
          <a:fillRef idx="3">
            <a:schemeClr val="accent1"/>
          </a:fillRef>
          <a:effectRef idx="2">
            <a:schemeClr val="accent1"/>
          </a:effectRef>
          <a:fontRef idx="minor">
            <a:schemeClr val="lt1"/>
          </a:fontRef>
        </p:style>
        <p:txBody>
          <a:bodyPr anchor="ctr">
            <a:prstTxWarp prst="textNoShape">
              <a:avLst/>
            </a:prstTxWarp>
          </a:bodyPr>
          <a:lstStyle/>
          <a:p>
            <a:pPr algn="ctr">
              <a:defRPr/>
            </a:pPr>
            <a:endParaRPr lang="en-US" dirty="0">
              <a:solidFill>
                <a:srgbClr val="FFFFFF"/>
              </a:solidFill>
              <a:ea typeface="ＭＳ Ｐゴシック" charset="-128"/>
              <a:cs typeface="ＭＳ Ｐゴシック" charset="-128"/>
            </a:endParaRPr>
          </a:p>
        </p:txBody>
      </p:sp>
      <p:sp>
        <p:nvSpPr>
          <p:cNvPr id="26" name="Rectangle 25"/>
          <p:cNvSpPr/>
          <p:nvPr userDrawn="1"/>
        </p:nvSpPr>
        <p:spPr>
          <a:xfrm>
            <a:off x="0" y="0"/>
            <a:ext cx="9144000" cy="4114800"/>
          </a:xfrm>
          <a:prstGeom prst="rect">
            <a:avLst/>
          </a:prstGeom>
          <a:gradFill flip="none" rotWithShape="1">
            <a:gsLst>
              <a:gs pos="0">
                <a:srgbClr val="85908E">
                  <a:alpha val="81000"/>
                </a:srgbClr>
              </a:gs>
              <a:gs pos="100000">
                <a:srgbClr val="BACBCA">
                  <a:alpha val="81000"/>
                </a:srgbClr>
              </a:gs>
            </a:gsLst>
            <a:lin ang="0" scaled="1"/>
            <a:tileRect/>
          </a:gradFill>
          <a:ln>
            <a:noFill/>
          </a:ln>
          <a:effectLst/>
        </p:spPr>
        <p:style>
          <a:lnRef idx="1">
            <a:schemeClr val="accent1"/>
          </a:lnRef>
          <a:fillRef idx="3">
            <a:schemeClr val="accent1"/>
          </a:fillRef>
          <a:effectRef idx="2">
            <a:schemeClr val="accent1"/>
          </a:effectRef>
          <a:fontRef idx="minor">
            <a:schemeClr val="lt1"/>
          </a:fontRef>
        </p:style>
        <p:txBody>
          <a:bodyPr anchor="ctr">
            <a:prstTxWarp prst="textNoShape">
              <a:avLst/>
            </a:prstTxWarp>
          </a:bodyPr>
          <a:lstStyle/>
          <a:p>
            <a:pPr marL="200025" lvl="1" algn="ctr" eaLnBrk="0" hangingPunct="0">
              <a:lnSpc>
                <a:spcPts val="1100"/>
              </a:lnSpc>
              <a:defRPr/>
            </a:pPr>
            <a:endParaRPr lang="en-US" dirty="0">
              <a:solidFill>
                <a:schemeClr val="bg2"/>
              </a:solidFill>
              <a:ea typeface="ＭＳ Ｐゴシック" charset="-128"/>
              <a:cs typeface="ＭＳ Ｐゴシック" charset="-128"/>
            </a:endParaRPr>
          </a:p>
        </p:txBody>
      </p:sp>
      <p:sp>
        <p:nvSpPr>
          <p:cNvPr id="29" name="Title 1"/>
          <p:cNvSpPr>
            <a:spLocks noGrp="1"/>
          </p:cNvSpPr>
          <p:nvPr>
            <p:ph type="title"/>
          </p:nvPr>
        </p:nvSpPr>
        <p:spPr>
          <a:xfrm>
            <a:off x="304800" y="4114801"/>
            <a:ext cx="8189913" cy="1217612"/>
          </a:xfrm>
        </p:spPr>
        <p:txBody>
          <a:bodyPr anchor="ctr" anchorCtr="0">
            <a:noAutofit/>
          </a:bodyPr>
          <a:lstStyle>
            <a:lvl1pPr algn="r">
              <a:defRPr sz="6000" b="0" cap="none" baseline="0"/>
            </a:lvl1pPr>
          </a:lstStyle>
          <a:p>
            <a:endParaRPr lang="en-US" dirty="0"/>
          </a:p>
        </p:txBody>
      </p:sp>
      <p:sp>
        <p:nvSpPr>
          <p:cNvPr id="30" name="Text Placeholder 2"/>
          <p:cNvSpPr>
            <a:spLocks noGrp="1"/>
          </p:cNvSpPr>
          <p:nvPr>
            <p:ph type="body" idx="1"/>
          </p:nvPr>
        </p:nvSpPr>
        <p:spPr>
          <a:xfrm>
            <a:off x="722313" y="762000"/>
            <a:ext cx="7772400" cy="2743200"/>
          </a:xfrm>
        </p:spPr>
        <p:txBody>
          <a:bodyPr lIns="0" tIns="0" rIns="0" bIns="0" anchor="b">
            <a:normAutofit/>
          </a:bodyPr>
          <a:lstStyle>
            <a:lvl1pPr marL="3330000" indent="-277200" algn="r">
              <a:lnSpc>
                <a:spcPts val="3800"/>
              </a:lnSpc>
              <a:buFont typeface="Georgia Bold"/>
              <a:buChar char="›"/>
              <a:defRPr sz="1600" cap="all">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fr-CA"/>
              <a:t>Click to edit Master text styles</a:t>
            </a:r>
          </a:p>
        </p:txBody>
      </p:sp>
      <p:cxnSp>
        <p:nvCxnSpPr>
          <p:cNvPr id="31" name="Straight Connector 30"/>
          <p:cNvCxnSpPr/>
          <p:nvPr userDrawn="1"/>
        </p:nvCxnSpPr>
        <p:spPr>
          <a:xfrm>
            <a:off x="0" y="5332412"/>
            <a:ext cx="9144000" cy="1588"/>
          </a:xfrm>
          <a:prstGeom prst="line">
            <a:avLst/>
          </a:prstGeom>
          <a:ln>
            <a:solidFill>
              <a:srgbClr val="FFFFFF"/>
            </a:solidFill>
          </a:ln>
        </p:spPr>
        <p:style>
          <a:lnRef idx="2">
            <a:schemeClr val="accent1"/>
          </a:lnRef>
          <a:fillRef idx="0">
            <a:schemeClr val="accent1"/>
          </a:fillRef>
          <a:effectRef idx="1">
            <a:schemeClr val="accent1"/>
          </a:effectRef>
          <a:fontRef idx="minor">
            <a:schemeClr val="tx1"/>
          </a:fontRef>
        </p:style>
      </p:cxnSp>
      <p:cxnSp>
        <p:nvCxnSpPr>
          <p:cNvPr id="32" name="Straight Connector 31"/>
          <p:cNvCxnSpPr/>
          <p:nvPr userDrawn="1"/>
        </p:nvCxnSpPr>
        <p:spPr>
          <a:xfrm>
            <a:off x="0" y="4113212"/>
            <a:ext cx="9144000" cy="1588"/>
          </a:xfrm>
          <a:prstGeom prst="line">
            <a:avLst/>
          </a:prstGeom>
          <a:ln>
            <a:solidFill>
              <a:srgbClr val="FFFFFF"/>
            </a:solidFill>
          </a:ln>
        </p:spPr>
        <p:style>
          <a:lnRef idx="2">
            <a:schemeClr val="accent1"/>
          </a:lnRef>
          <a:fillRef idx="0">
            <a:schemeClr val="accent1"/>
          </a:fillRef>
          <a:effectRef idx="1">
            <a:schemeClr val="accent1"/>
          </a:effectRef>
          <a:fontRef idx="minor">
            <a:schemeClr val="tx1"/>
          </a:fontRef>
        </p:style>
      </p:cxnSp>
      <p:sp>
        <p:nvSpPr>
          <p:cNvPr id="13" name="Rectangle 12"/>
          <p:cNvSpPr/>
          <p:nvPr userDrawn="1"/>
        </p:nvSpPr>
        <p:spPr bwMode="auto">
          <a:xfrm>
            <a:off x="0" y="6121316"/>
            <a:ext cx="9144000" cy="762000"/>
          </a:xfrm>
          <a:prstGeom prst="rect">
            <a:avLst/>
          </a:prstGeom>
          <a:solidFill>
            <a:schemeClr val="tx1"/>
          </a:solidFill>
          <a:ln>
            <a:noFill/>
          </a:ln>
          <a:effectLst>
            <a:outerShdw blurRad="127000" dist="63500" dir="16200000">
              <a:srgbClr val="000000">
                <a:alpha val="49000"/>
              </a:srgbClr>
            </a:outerShdw>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dirty="0"/>
          </a:p>
        </p:txBody>
      </p:sp>
      <p:pic>
        <p:nvPicPr>
          <p:cNvPr id="21" name="Picture 20" descr="TAlogoill.png"/>
          <p:cNvPicPr>
            <a:picLocks noChangeAspect="1"/>
          </p:cNvPicPr>
          <p:nvPr userDrawn="1"/>
        </p:nvPicPr>
        <p:blipFill>
          <a:blip r:embed="rId2"/>
          <a:stretch>
            <a:fillRect/>
          </a:stretch>
        </p:blipFill>
        <p:spPr>
          <a:xfrm>
            <a:off x="304800" y="6357958"/>
            <a:ext cx="2538989" cy="304801"/>
          </a:xfrm>
          <a:prstGeom prst="rect">
            <a:avLst/>
          </a:prstGeom>
        </p:spPr>
      </p:pic>
      <p:sp>
        <p:nvSpPr>
          <p:cNvPr id="22" name="Rectangle 21"/>
          <p:cNvSpPr/>
          <p:nvPr userDrawn="1"/>
        </p:nvSpPr>
        <p:spPr>
          <a:xfrm>
            <a:off x="257172" y="6629400"/>
            <a:ext cx="3886200" cy="230832"/>
          </a:xfrm>
          <a:prstGeom prst="rect">
            <a:avLst/>
          </a:prstGeom>
        </p:spPr>
        <p:txBody>
          <a:bodyPr wrap="square">
            <a:spAutoFit/>
          </a:bodyPr>
          <a:lstStyle/>
          <a:p>
            <a:r>
              <a:rPr lang="en-US" sz="900" i="0" dirty="0" smtClean="0">
                <a:solidFill>
                  <a:schemeClr val="bg2"/>
                </a:solidFill>
              </a:rPr>
              <a:t>© </a:t>
            </a:r>
            <a:r>
              <a:rPr lang="en-US" sz="900" i="0" baseline="0" dirty="0" smtClean="0">
                <a:solidFill>
                  <a:schemeClr val="bg2"/>
                </a:solidFill>
              </a:rPr>
              <a:t>2010 </a:t>
            </a:r>
            <a:r>
              <a:rPr lang="en-US" sz="900" i="0" dirty="0" smtClean="0">
                <a:solidFill>
                  <a:schemeClr val="bg2"/>
                </a:solidFill>
              </a:rPr>
              <a:t>Trusted</a:t>
            </a:r>
            <a:r>
              <a:rPr lang="en-US" sz="900" i="0" baseline="0" dirty="0" smtClean="0">
                <a:solidFill>
                  <a:schemeClr val="bg2"/>
                </a:solidFill>
              </a:rPr>
              <a:t> Advisor Associates LLC. All rights reserved.</a:t>
            </a:r>
            <a:endParaRPr lang="en-US" sz="900" i="0" dirty="0">
              <a:solidFill>
                <a:schemeClr val="bg2"/>
              </a:solidFill>
            </a:endParaRPr>
          </a:p>
        </p:txBody>
      </p:sp>
      <p:sp>
        <p:nvSpPr>
          <p:cNvPr id="23" name="Slide Number Placeholder 5"/>
          <p:cNvSpPr txBox="1">
            <a:spLocks/>
          </p:cNvSpPr>
          <p:nvPr userDrawn="1"/>
        </p:nvSpPr>
        <p:spPr>
          <a:xfrm>
            <a:off x="6643702" y="6356350"/>
            <a:ext cx="2133600" cy="365125"/>
          </a:xfrm>
          <a:prstGeom prst="rect">
            <a:avLst/>
          </a:prstGeom>
        </p:spPr>
        <p:txBody>
          <a:bodyPr vert="horz" lIns="91440" tIns="45720" rIns="91440" bIns="45720" rtlCol="0" anchor="ctr"/>
          <a:lstStyle>
            <a:lvl1pPr algn="r">
              <a:defRPr sz="1200" b="1">
                <a:solidFill>
                  <a:srgbClr val="252422"/>
                </a:solidFill>
                <a:latin typeface="Georgia"/>
                <a:cs typeface="Georgia"/>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909F2424-0964-B142-BC00-C04FCE004E84}" type="slidenum">
              <a:rPr kumimoji="0" lang="en-US" sz="1100" b="0" i="0" u="none" strike="noStrike" kern="1200" cap="none" spc="0" normalizeH="0" baseline="0" noProof="0" smtClean="0">
                <a:ln>
                  <a:noFill/>
                </a:ln>
                <a:solidFill>
                  <a:srgbClr val="252422"/>
                </a:solidFill>
                <a:effectLst/>
                <a:uLnTx/>
                <a:uFillTx/>
                <a:latin typeface="Georgia"/>
                <a:ea typeface="+mn-ea"/>
                <a:cs typeface="Georgia"/>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1100" b="0" i="0" u="none" strike="noStrike" kern="1200" cap="none" spc="0" normalizeH="0" baseline="0" noProof="0" dirty="0">
              <a:ln>
                <a:noFill/>
              </a:ln>
              <a:solidFill>
                <a:srgbClr val="252422"/>
              </a:solidFill>
              <a:effectLst/>
              <a:uLnTx/>
              <a:uFillTx/>
              <a:latin typeface="Georgia"/>
              <a:ea typeface="+mn-ea"/>
              <a:cs typeface="Georgia"/>
            </a:endParaRPr>
          </a:p>
        </p:txBody>
      </p:sp>
      <p:sp>
        <p:nvSpPr>
          <p:cNvPr id="14" name="TextBox 13"/>
          <p:cNvSpPr txBox="1"/>
          <p:nvPr userDrawn="1"/>
        </p:nvSpPr>
        <p:spPr>
          <a:xfrm>
            <a:off x="8143900" y="6540365"/>
            <a:ext cx="1357322" cy="246221"/>
          </a:xfrm>
          <a:prstGeom prst="rect">
            <a:avLst/>
          </a:prstGeom>
          <a:noFill/>
        </p:spPr>
        <p:txBody>
          <a:bodyPr wrap="square" rtlCol="0">
            <a:spAutoFit/>
          </a:bodyPr>
          <a:lstStyle/>
          <a:p>
            <a:r>
              <a:rPr lang="en-US" sz="1000" dirty="0" smtClean="0">
                <a:solidFill>
                  <a:schemeClr val="bg2"/>
                </a:solidFill>
              </a:rPr>
              <a:t>October 2010</a:t>
            </a:r>
            <a:endParaRPr lang="en-US" sz="1000" dirty="0">
              <a:solidFill>
                <a:schemeClr val="bg2"/>
              </a:solidFill>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reserve="1" userDrawn="1">
  <p:cSld name="2_Section Header">
    <p:spTree>
      <p:nvGrpSpPr>
        <p:cNvPr id="1" name=""/>
        <p:cNvGrpSpPr/>
        <p:nvPr/>
      </p:nvGrpSpPr>
      <p:grpSpPr>
        <a:xfrm>
          <a:off x="0" y="0"/>
          <a:ext cx="0" cy="0"/>
          <a:chOff x="0" y="0"/>
          <a:chExt cx="0" cy="0"/>
        </a:xfrm>
      </p:grpSpPr>
      <p:sp>
        <p:nvSpPr>
          <p:cNvPr id="25" name="Rectangle 24"/>
          <p:cNvSpPr/>
          <p:nvPr userDrawn="1"/>
        </p:nvSpPr>
        <p:spPr>
          <a:xfrm flipV="1">
            <a:off x="0" y="4114800"/>
            <a:ext cx="9144000" cy="1331907"/>
          </a:xfrm>
          <a:prstGeom prst="rect">
            <a:avLst/>
          </a:prstGeom>
          <a:gradFill flip="none" rotWithShape="1">
            <a:gsLst>
              <a:gs pos="100000">
                <a:schemeClr val="accent4">
                  <a:lumMod val="75000"/>
                </a:schemeClr>
              </a:gs>
              <a:gs pos="0">
                <a:schemeClr val="accent4"/>
              </a:gs>
            </a:gsLst>
            <a:path path="circle">
              <a:fillToRect l="100000" t="100000"/>
            </a:path>
            <a:tileRect r="-100000" b="-100000"/>
          </a:gradFill>
          <a:ln>
            <a:noFill/>
          </a:ln>
          <a:effectLst>
            <a:outerShdw blurRad="50800" dist="38100" dir="2700000">
              <a:srgbClr val="000000">
                <a:alpha val="43000"/>
              </a:srgbClr>
            </a:outerShdw>
          </a:effectLst>
        </p:spPr>
        <p:style>
          <a:lnRef idx="1">
            <a:schemeClr val="accent1"/>
          </a:lnRef>
          <a:fillRef idx="3">
            <a:schemeClr val="accent1"/>
          </a:fillRef>
          <a:effectRef idx="2">
            <a:schemeClr val="accent1"/>
          </a:effectRef>
          <a:fontRef idx="minor">
            <a:schemeClr val="lt1"/>
          </a:fontRef>
        </p:style>
        <p:txBody>
          <a:bodyPr anchor="ctr">
            <a:prstTxWarp prst="textNoShape">
              <a:avLst/>
            </a:prstTxWarp>
          </a:bodyPr>
          <a:lstStyle/>
          <a:p>
            <a:pPr algn="ctr">
              <a:defRPr/>
            </a:pPr>
            <a:endParaRPr lang="en-US" dirty="0">
              <a:solidFill>
                <a:srgbClr val="FFFFFF"/>
              </a:solidFill>
              <a:ea typeface="ＭＳ Ｐゴシック" charset="-128"/>
              <a:cs typeface="ＭＳ Ｐゴシック" charset="-128"/>
            </a:endParaRPr>
          </a:p>
        </p:txBody>
      </p:sp>
      <p:sp>
        <p:nvSpPr>
          <p:cNvPr id="26" name="Rectangle 25"/>
          <p:cNvSpPr/>
          <p:nvPr userDrawn="1"/>
        </p:nvSpPr>
        <p:spPr>
          <a:xfrm>
            <a:off x="0" y="0"/>
            <a:ext cx="9144000" cy="4114800"/>
          </a:xfrm>
          <a:prstGeom prst="rect">
            <a:avLst/>
          </a:prstGeom>
          <a:gradFill flip="none" rotWithShape="1">
            <a:gsLst>
              <a:gs pos="0">
                <a:srgbClr val="85908E">
                  <a:alpha val="81000"/>
                </a:srgbClr>
              </a:gs>
              <a:gs pos="100000">
                <a:srgbClr val="BACBCA">
                  <a:alpha val="81000"/>
                </a:srgbClr>
              </a:gs>
            </a:gsLst>
            <a:lin ang="0" scaled="1"/>
            <a:tileRect/>
          </a:gradFill>
          <a:ln>
            <a:noFill/>
          </a:ln>
          <a:effectLst/>
        </p:spPr>
        <p:style>
          <a:lnRef idx="1">
            <a:schemeClr val="accent1"/>
          </a:lnRef>
          <a:fillRef idx="3">
            <a:schemeClr val="accent1"/>
          </a:fillRef>
          <a:effectRef idx="2">
            <a:schemeClr val="accent1"/>
          </a:effectRef>
          <a:fontRef idx="minor">
            <a:schemeClr val="lt1"/>
          </a:fontRef>
        </p:style>
        <p:txBody>
          <a:bodyPr anchor="ctr">
            <a:prstTxWarp prst="textNoShape">
              <a:avLst/>
            </a:prstTxWarp>
          </a:bodyPr>
          <a:lstStyle/>
          <a:p>
            <a:pPr marL="200025" lvl="1" algn="ctr" eaLnBrk="0" hangingPunct="0">
              <a:lnSpc>
                <a:spcPts val="1100"/>
              </a:lnSpc>
              <a:defRPr/>
            </a:pPr>
            <a:endParaRPr lang="en-US" dirty="0">
              <a:solidFill>
                <a:schemeClr val="bg2"/>
              </a:solidFill>
              <a:ea typeface="ＭＳ Ｐゴシック" charset="-128"/>
              <a:cs typeface="ＭＳ Ｐゴシック" charset="-128"/>
            </a:endParaRPr>
          </a:p>
        </p:txBody>
      </p:sp>
      <p:sp>
        <p:nvSpPr>
          <p:cNvPr id="29" name="Title 1"/>
          <p:cNvSpPr>
            <a:spLocks noGrp="1"/>
          </p:cNvSpPr>
          <p:nvPr>
            <p:ph type="title"/>
          </p:nvPr>
        </p:nvSpPr>
        <p:spPr>
          <a:xfrm>
            <a:off x="722312" y="4116387"/>
            <a:ext cx="7783539" cy="1217613"/>
          </a:xfrm>
        </p:spPr>
        <p:txBody>
          <a:bodyPr anchor="ctr" anchorCtr="0">
            <a:noAutofit/>
          </a:bodyPr>
          <a:lstStyle>
            <a:lvl1pPr algn="r">
              <a:defRPr sz="6000" b="0" cap="none"/>
            </a:lvl1pPr>
          </a:lstStyle>
          <a:p>
            <a:endParaRPr lang="en-US" dirty="0"/>
          </a:p>
        </p:txBody>
      </p:sp>
      <p:sp>
        <p:nvSpPr>
          <p:cNvPr id="30" name="Text Placeholder 2"/>
          <p:cNvSpPr>
            <a:spLocks noGrp="1"/>
          </p:cNvSpPr>
          <p:nvPr>
            <p:ph type="body" idx="1"/>
          </p:nvPr>
        </p:nvSpPr>
        <p:spPr>
          <a:xfrm>
            <a:off x="722313" y="762000"/>
            <a:ext cx="7772400" cy="2743200"/>
          </a:xfrm>
        </p:spPr>
        <p:txBody>
          <a:bodyPr lIns="0" tIns="0" rIns="0" bIns="0" anchor="b">
            <a:normAutofit/>
          </a:bodyPr>
          <a:lstStyle>
            <a:lvl1pPr marL="3330000" indent="-277200" algn="r">
              <a:lnSpc>
                <a:spcPts val="3800"/>
              </a:lnSpc>
              <a:buFont typeface="Georgia Bold"/>
              <a:buChar char="›"/>
              <a:defRPr sz="1600" cap="all">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fr-CA" dirty="0"/>
              <a:t>Click to </a:t>
            </a:r>
            <a:r>
              <a:rPr lang="fr-CA" dirty="0" err="1"/>
              <a:t>edit</a:t>
            </a:r>
            <a:r>
              <a:rPr lang="fr-CA" dirty="0"/>
              <a:t> Master </a:t>
            </a:r>
            <a:r>
              <a:rPr lang="fr-CA" dirty="0" err="1"/>
              <a:t>text</a:t>
            </a:r>
            <a:r>
              <a:rPr lang="fr-CA" dirty="0"/>
              <a:t> styles</a:t>
            </a:r>
          </a:p>
        </p:txBody>
      </p:sp>
      <p:cxnSp>
        <p:nvCxnSpPr>
          <p:cNvPr id="31" name="Straight Connector 30"/>
          <p:cNvCxnSpPr/>
          <p:nvPr userDrawn="1"/>
        </p:nvCxnSpPr>
        <p:spPr>
          <a:xfrm>
            <a:off x="0" y="5408612"/>
            <a:ext cx="9144000" cy="1588"/>
          </a:xfrm>
          <a:prstGeom prst="line">
            <a:avLst/>
          </a:prstGeom>
          <a:ln>
            <a:solidFill>
              <a:srgbClr val="FFFFFF"/>
            </a:solidFill>
          </a:ln>
        </p:spPr>
        <p:style>
          <a:lnRef idx="2">
            <a:schemeClr val="accent1"/>
          </a:lnRef>
          <a:fillRef idx="0">
            <a:schemeClr val="accent1"/>
          </a:fillRef>
          <a:effectRef idx="1">
            <a:schemeClr val="accent1"/>
          </a:effectRef>
          <a:fontRef idx="minor">
            <a:schemeClr val="tx1"/>
          </a:fontRef>
        </p:style>
      </p:cxnSp>
      <p:cxnSp>
        <p:nvCxnSpPr>
          <p:cNvPr id="32" name="Straight Connector 31"/>
          <p:cNvCxnSpPr/>
          <p:nvPr userDrawn="1"/>
        </p:nvCxnSpPr>
        <p:spPr>
          <a:xfrm>
            <a:off x="0" y="4113212"/>
            <a:ext cx="9144000" cy="1588"/>
          </a:xfrm>
          <a:prstGeom prst="line">
            <a:avLst/>
          </a:prstGeom>
          <a:ln>
            <a:solidFill>
              <a:srgbClr val="FFFFFF"/>
            </a:solidFill>
          </a:ln>
        </p:spPr>
        <p:style>
          <a:lnRef idx="2">
            <a:schemeClr val="accent1"/>
          </a:lnRef>
          <a:fillRef idx="0">
            <a:schemeClr val="accent1"/>
          </a:fillRef>
          <a:effectRef idx="1">
            <a:schemeClr val="accent1"/>
          </a:effectRef>
          <a:fontRef idx="minor">
            <a:schemeClr val="tx1"/>
          </a:fontRef>
        </p:style>
      </p:cxnSp>
      <p:sp>
        <p:nvSpPr>
          <p:cNvPr id="13" name="Rectangle 12"/>
          <p:cNvSpPr/>
          <p:nvPr userDrawn="1"/>
        </p:nvSpPr>
        <p:spPr bwMode="auto">
          <a:xfrm>
            <a:off x="0" y="6096000"/>
            <a:ext cx="9144000" cy="762000"/>
          </a:xfrm>
          <a:prstGeom prst="rect">
            <a:avLst/>
          </a:prstGeom>
          <a:solidFill>
            <a:schemeClr val="tx1"/>
          </a:solidFill>
          <a:ln>
            <a:noFill/>
          </a:ln>
          <a:effectLst>
            <a:outerShdw blurRad="127000" dist="63500" dir="16200000">
              <a:srgbClr val="000000">
                <a:alpha val="49000"/>
              </a:srgbClr>
            </a:outerShdw>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dirty="0"/>
          </a:p>
        </p:txBody>
      </p:sp>
      <p:pic>
        <p:nvPicPr>
          <p:cNvPr id="17" name="Picture 16" descr="TAlogoill.png"/>
          <p:cNvPicPr>
            <a:picLocks noChangeAspect="1"/>
          </p:cNvPicPr>
          <p:nvPr userDrawn="1"/>
        </p:nvPicPr>
        <p:blipFill>
          <a:blip r:embed="rId2"/>
          <a:stretch>
            <a:fillRect/>
          </a:stretch>
        </p:blipFill>
        <p:spPr>
          <a:xfrm>
            <a:off x="304800" y="6357958"/>
            <a:ext cx="2538989" cy="304801"/>
          </a:xfrm>
          <a:prstGeom prst="rect">
            <a:avLst/>
          </a:prstGeom>
        </p:spPr>
      </p:pic>
      <p:sp>
        <p:nvSpPr>
          <p:cNvPr id="18" name="Rectangle 17"/>
          <p:cNvSpPr/>
          <p:nvPr userDrawn="1"/>
        </p:nvSpPr>
        <p:spPr>
          <a:xfrm>
            <a:off x="257172" y="6629400"/>
            <a:ext cx="3886200" cy="230832"/>
          </a:xfrm>
          <a:prstGeom prst="rect">
            <a:avLst/>
          </a:prstGeom>
        </p:spPr>
        <p:txBody>
          <a:bodyPr wrap="square">
            <a:spAutoFit/>
          </a:bodyPr>
          <a:lstStyle/>
          <a:p>
            <a:r>
              <a:rPr lang="en-US" sz="900" i="0" dirty="0" smtClean="0">
                <a:solidFill>
                  <a:schemeClr val="bg2"/>
                </a:solidFill>
              </a:rPr>
              <a:t>© </a:t>
            </a:r>
            <a:r>
              <a:rPr lang="en-US" sz="900" i="0" baseline="0" dirty="0" smtClean="0">
                <a:solidFill>
                  <a:schemeClr val="bg2"/>
                </a:solidFill>
              </a:rPr>
              <a:t>2010</a:t>
            </a:r>
            <a:r>
              <a:rPr lang="en-US" sz="900" i="0" dirty="0" smtClean="0">
                <a:solidFill>
                  <a:schemeClr val="bg2"/>
                </a:solidFill>
              </a:rPr>
              <a:t>Trusted</a:t>
            </a:r>
            <a:r>
              <a:rPr lang="en-US" sz="900" i="0" baseline="0" dirty="0" smtClean="0">
                <a:solidFill>
                  <a:schemeClr val="bg2"/>
                </a:solidFill>
              </a:rPr>
              <a:t> Advisor Associates LLC. All rights reserved.</a:t>
            </a:r>
            <a:endParaRPr lang="en-US" sz="900" i="0" dirty="0">
              <a:solidFill>
                <a:schemeClr val="bg2"/>
              </a:solidFill>
            </a:endParaRPr>
          </a:p>
        </p:txBody>
      </p:sp>
      <p:sp>
        <p:nvSpPr>
          <p:cNvPr id="19" name="Slide Number Placeholder 5"/>
          <p:cNvSpPr txBox="1">
            <a:spLocks/>
          </p:cNvSpPr>
          <p:nvPr userDrawn="1"/>
        </p:nvSpPr>
        <p:spPr>
          <a:xfrm>
            <a:off x="6643702" y="6356350"/>
            <a:ext cx="2133600" cy="365125"/>
          </a:xfrm>
          <a:prstGeom prst="rect">
            <a:avLst/>
          </a:prstGeom>
        </p:spPr>
        <p:txBody>
          <a:bodyPr vert="horz" lIns="91440" tIns="45720" rIns="91440" bIns="45720" rtlCol="0" anchor="ctr"/>
          <a:lstStyle>
            <a:lvl1pPr algn="r">
              <a:defRPr sz="1200" b="1">
                <a:solidFill>
                  <a:srgbClr val="252422"/>
                </a:solidFill>
                <a:latin typeface="Georgia"/>
                <a:cs typeface="Georgia"/>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909F2424-0964-B142-BC00-C04FCE004E84}" type="slidenum">
              <a:rPr kumimoji="0" lang="en-US" sz="1200" b="0" i="0" u="none" strike="noStrike" kern="1200" cap="none" spc="0" normalizeH="0" baseline="0" noProof="0" smtClean="0">
                <a:ln>
                  <a:noFill/>
                </a:ln>
                <a:solidFill>
                  <a:srgbClr val="252422"/>
                </a:solidFill>
                <a:effectLst/>
                <a:uLnTx/>
                <a:uFillTx/>
                <a:latin typeface="Georgia"/>
                <a:ea typeface="+mn-ea"/>
                <a:cs typeface="Georgia"/>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dirty="0">
              <a:ln>
                <a:noFill/>
              </a:ln>
              <a:solidFill>
                <a:srgbClr val="252422"/>
              </a:solidFill>
              <a:effectLst/>
              <a:uLnTx/>
              <a:uFillTx/>
              <a:latin typeface="Georgia"/>
              <a:ea typeface="+mn-ea"/>
              <a:cs typeface="Georgia"/>
            </a:endParaRPr>
          </a:p>
        </p:txBody>
      </p:sp>
      <p:sp>
        <p:nvSpPr>
          <p:cNvPr id="15" name="TextBox 14"/>
          <p:cNvSpPr txBox="1"/>
          <p:nvPr userDrawn="1"/>
        </p:nvSpPr>
        <p:spPr>
          <a:xfrm>
            <a:off x="8143900" y="6540365"/>
            <a:ext cx="1357322" cy="246221"/>
          </a:xfrm>
          <a:prstGeom prst="rect">
            <a:avLst/>
          </a:prstGeom>
          <a:noFill/>
        </p:spPr>
        <p:txBody>
          <a:bodyPr wrap="square" rtlCol="0">
            <a:spAutoFit/>
          </a:bodyPr>
          <a:lstStyle/>
          <a:p>
            <a:r>
              <a:rPr lang="en-US" sz="1000" dirty="0" smtClean="0">
                <a:solidFill>
                  <a:schemeClr val="bg2"/>
                </a:solidFill>
              </a:rPr>
              <a:t>October 2010</a:t>
            </a:r>
            <a:endParaRPr lang="en-US" sz="1000" dirty="0">
              <a:solidFill>
                <a:schemeClr val="bg2"/>
              </a:solidFill>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reserve="1" userDrawn="1">
  <p:cSld name="3_Section Header">
    <p:spTree>
      <p:nvGrpSpPr>
        <p:cNvPr id="1" name=""/>
        <p:cNvGrpSpPr/>
        <p:nvPr/>
      </p:nvGrpSpPr>
      <p:grpSpPr>
        <a:xfrm>
          <a:off x="0" y="0"/>
          <a:ext cx="0" cy="0"/>
          <a:chOff x="0" y="0"/>
          <a:chExt cx="0" cy="0"/>
        </a:xfrm>
      </p:grpSpPr>
      <p:sp>
        <p:nvSpPr>
          <p:cNvPr id="25" name="Rectangle 24"/>
          <p:cNvSpPr/>
          <p:nvPr userDrawn="1"/>
        </p:nvSpPr>
        <p:spPr>
          <a:xfrm flipV="1">
            <a:off x="0" y="4113210"/>
            <a:ext cx="9144000" cy="1220789"/>
          </a:xfrm>
          <a:prstGeom prst="rect">
            <a:avLst/>
          </a:prstGeom>
          <a:gradFill flip="none" rotWithShape="1">
            <a:gsLst>
              <a:gs pos="100000">
                <a:schemeClr val="accent5">
                  <a:lumMod val="75000"/>
                </a:schemeClr>
              </a:gs>
              <a:gs pos="0">
                <a:schemeClr val="accent5"/>
              </a:gs>
            </a:gsLst>
            <a:path path="circle">
              <a:fillToRect l="100000" t="100000"/>
            </a:path>
            <a:tileRect r="-100000" b="-100000"/>
          </a:gradFill>
          <a:ln>
            <a:noFill/>
          </a:ln>
          <a:effectLst>
            <a:outerShdw blurRad="50800" dist="38100" dir="2700000">
              <a:srgbClr val="000000">
                <a:alpha val="43000"/>
              </a:srgbClr>
            </a:outerShdw>
          </a:effectLst>
        </p:spPr>
        <p:style>
          <a:lnRef idx="1">
            <a:schemeClr val="accent1"/>
          </a:lnRef>
          <a:fillRef idx="3">
            <a:schemeClr val="accent1"/>
          </a:fillRef>
          <a:effectRef idx="2">
            <a:schemeClr val="accent1"/>
          </a:effectRef>
          <a:fontRef idx="minor">
            <a:schemeClr val="lt1"/>
          </a:fontRef>
        </p:style>
        <p:txBody>
          <a:bodyPr anchor="ctr">
            <a:prstTxWarp prst="textNoShape">
              <a:avLst/>
            </a:prstTxWarp>
          </a:bodyPr>
          <a:lstStyle/>
          <a:p>
            <a:pPr algn="ctr">
              <a:defRPr/>
            </a:pPr>
            <a:endParaRPr lang="en-US" dirty="0">
              <a:solidFill>
                <a:srgbClr val="FFFFFF"/>
              </a:solidFill>
              <a:ea typeface="ＭＳ Ｐゴシック" charset="-128"/>
              <a:cs typeface="ＭＳ Ｐゴシック" charset="-128"/>
            </a:endParaRPr>
          </a:p>
        </p:txBody>
      </p:sp>
      <p:sp>
        <p:nvSpPr>
          <p:cNvPr id="26" name="Rectangle 25"/>
          <p:cNvSpPr/>
          <p:nvPr userDrawn="1"/>
        </p:nvSpPr>
        <p:spPr>
          <a:xfrm>
            <a:off x="0" y="0"/>
            <a:ext cx="9144000" cy="4114800"/>
          </a:xfrm>
          <a:prstGeom prst="rect">
            <a:avLst/>
          </a:prstGeom>
          <a:gradFill flip="none" rotWithShape="1">
            <a:gsLst>
              <a:gs pos="0">
                <a:srgbClr val="85908E">
                  <a:alpha val="81000"/>
                </a:srgbClr>
              </a:gs>
              <a:gs pos="100000">
                <a:srgbClr val="BACBCA">
                  <a:alpha val="81000"/>
                </a:srgbClr>
              </a:gs>
            </a:gsLst>
            <a:lin ang="0" scaled="1"/>
            <a:tileRect/>
          </a:gradFill>
          <a:ln>
            <a:noFill/>
          </a:ln>
          <a:effectLst/>
        </p:spPr>
        <p:style>
          <a:lnRef idx="1">
            <a:schemeClr val="accent1"/>
          </a:lnRef>
          <a:fillRef idx="3">
            <a:schemeClr val="accent1"/>
          </a:fillRef>
          <a:effectRef idx="2">
            <a:schemeClr val="accent1"/>
          </a:effectRef>
          <a:fontRef idx="minor">
            <a:schemeClr val="lt1"/>
          </a:fontRef>
        </p:style>
        <p:txBody>
          <a:bodyPr anchor="ctr">
            <a:prstTxWarp prst="textNoShape">
              <a:avLst/>
            </a:prstTxWarp>
          </a:bodyPr>
          <a:lstStyle/>
          <a:p>
            <a:pPr marL="200025" lvl="1" algn="ctr" eaLnBrk="0" hangingPunct="0">
              <a:lnSpc>
                <a:spcPts val="1100"/>
              </a:lnSpc>
              <a:defRPr/>
            </a:pPr>
            <a:endParaRPr lang="en-US" dirty="0">
              <a:solidFill>
                <a:schemeClr val="bg2"/>
              </a:solidFill>
              <a:ea typeface="ＭＳ Ｐゴシック" charset="-128"/>
              <a:cs typeface="ＭＳ Ｐゴシック" charset="-128"/>
            </a:endParaRPr>
          </a:p>
        </p:txBody>
      </p:sp>
      <p:sp>
        <p:nvSpPr>
          <p:cNvPr id="29" name="Title 1"/>
          <p:cNvSpPr>
            <a:spLocks noGrp="1"/>
          </p:cNvSpPr>
          <p:nvPr>
            <p:ph type="title"/>
          </p:nvPr>
        </p:nvSpPr>
        <p:spPr>
          <a:xfrm>
            <a:off x="722313" y="4114800"/>
            <a:ext cx="7772400" cy="1219199"/>
          </a:xfrm>
        </p:spPr>
        <p:txBody>
          <a:bodyPr anchor="ctr" anchorCtr="0">
            <a:noAutofit/>
          </a:bodyPr>
          <a:lstStyle>
            <a:lvl1pPr algn="r">
              <a:defRPr sz="6000" b="0" cap="none" baseline="0"/>
            </a:lvl1pPr>
          </a:lstStyle>
          <a:p>
            <a:endParaRPr lang="en-US" dirty="0"/>
          </a:p>
        </p:txBody>
      </p:sp>
      <p:sp>
        <p:nvSpPr>
          <p:cNvPr id="30" name="Text Placeholder 2"/>
          <p:cNvSpPr>
            <a:spLocks noGrp="1"/>
          </p:cNvSpPr>
          <p:nvPr>
            <p:ph type="body" idx="1"/>
          </p:nvPr>
        </p:nvSpPr>
        <p:spPr>
          <a:xfrm>
            <a:off x="722313" y="762000"/>
            <a:ext cx="7772400" cy="2743200"/>
          </a:xfrm>
        </p:spPr>
        <p:txBody>
          <a:bodyPr lIns="0" tIns="0" rIns="0" bIns="0" anchor="b">
            <a:normAutofit/>
          </a:bodyPr>
          <a:lstStyle>
            <a:lvl1pPr marL="3330000" indent="-277200" algn="r">
              <a:lnSpc>
                <a:spcPts val="3800"/>
              </a:lnSpc>
              <a:buFont typeface="Georgia Bold"/>
              <a:buChar char="›"/>
              <a:defRPr sz="1600" b="0" cap="all">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fr-CA" dirty="0"/>
              <a:t>Click to </a:t>
            </a:r>
            <a:r>
              <a:rPr lang="fr-CA" dirty="0" err="1"/>
              <a:t>edit</a:t>
            </a:r>
            <a:r>
              <a:rPr lang="fr-CA" dirty="0"/>
              <a:t> Master </a:t>
            </a:r>
            <a:r>
              <a:rPr lang="fr-CA" dirty="0" err="1"/>
              <a:t>text</a:t>
            </a:r>
            <a:r>
              <a:rPr lang="fr-CA" dirty="0"/>
              <a:t> styles</a:t>
            </a:r>
          </a:p>
        </p:txBody>
      </p:sp>
      <p:cxnSp>
        <p:nvCxnSpPr>
          <p:cNvPr id="31" name="Straight Connector 30"/>
          <p:cNvCxnSpPr/>
          <p:nvPr userDrawn="1"/>
        </p:nvCxnSpPr>
        <p:spPr>
          <a:xfrm>
            <a:off x="0" y="5332412"/>
            <a:ext cx="9144000" cy="1588"/>
          </a:xfrm>
          <a:prstGeom prst="line">
            <a:avLst/>
          </a:prstGeom>
          <a:ln>
            <a:solidFill>
              <a:srgbClr val="FFFFFF"/>
            </a:solidFill>
          </a:ln>
        </p:spPr>
        <p:style>
          <a:lnRef idx="2">
            <a:schemeClr val="accent1"/>
          </a:lnRef>
          <a:fillRef idx="0">
            <a:schemeClr val="accent1"/>
          </a:fillRef>
          <a:effectRef idx="1">
            <a:schemeClr val="accent1"/>
          </a:effectRef>
          <a:fontRef idx="minor">
            <a:schemeClr val="tx1"/>
          </a:fontRef>
        </p:style>
      </p:cxnSp>
      <p:cxnSp>
        <p:nvCxnSpPr>
          <p:cNvPr id="32" name="Straight Connector 31"/>
          <p:cNvCxnSpPr/>
          <p:nvPr userDrawn="1"/>
        </p:nvCxnSpPr>
        <p:spPr>
          <a:xfrm>
            <a:off x="0" y="4113212"/>
            <a:ext cx="9144000" cy="1588"/>
          </a:xfrm>
          <a:prstGeom prst="line">
            <a:avLst/>
          </a:prstGeom>
          <a:ln>
            <a:solidFill>
              <a:srgbClr val="FFFFFF"/>
            </a:solidFill>
          </a:ln>
        </p:spPr>
        <p:style>
          <a:lnRef idx="2">
            <a:schemeClr val="accent1"/>
          </a:lnRef>
          <a:fillRef idx="0">
            <a:schemeClr val="accent1"/>
          </a:fillRef>
          <a:effectRef idx="1">
            <a:schemeClr val="accent1"/>
          </a:effectRef>
          <a:fontRef idx="minor">
            <a:schemeClr val="tx1"/>
          </a:fontRef>
        </p:style>
      </p:cxnSp>
      <p:sp>
        <p:nvSpPr>
          <p:cNvPr id="13" name="Rectangle 12"/>
          <p:cNvSpPr/>
          <p:nvPr userDrawn="1"/>
        </p:nvSpPr>
        <p:spPr bwMode="auto">
          <a:xfrm>
            <a:off x="0" y="6096000"/>
            <a:ext cx="9144000" cy="762000"/>
          </a:xfrm>
          <a:prstGeom prst="rect">
            <a:avLst/>
          </a:prstGeom>
          <a:solidFill>
            <a:schemeClr val="tx1"/>
          </a:solidFill>
          <a:ln>
            <a:noFill/>
          </a:ln>
          <a:effectLst>
            <a:outerShdw blurRad="127000" dist="63500" dir="16200000">
              <a:srgbClr val="000000">
                <a:alpha val="49000"/>
              </a:srgbClr>
            </a:outerShdw>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dirty="0"/>
          </a:p>
        </p:txBody>
      </p:sp>
      <p:pic>
        <p:nvPicPr>
          <p:cNvPr id="16" name="Picture 15" descr="TAlogoill.png"/>
          <p:cNvPicPr>
            <a:picLocks noChangeAspect="1"/>
          </p:cNvPicPr>
          <p:nvPr userDrawn="1"/>
        </p:nvPicPr>
        <p:blipFill>
          <a:blip r:embed="rId2"/>
          <a:stretch>
            <a:fillRect/>
          </a:stretch>
        </p:blipFill>
        <p:spPr>
          <a:xfrm>
            <a:off x="304800" y="6357958"/>
            <a:ext cx="2538989" cy="304801"/>
          </a:xfrm>
          <a:prstGeom prst="rect">
            <a:avLst/>
          </a:prstGeom>
        </p:spPr>
      </p:pic>
      <p:sp>
        <p:nvSpPr>
          <p:cNvPr id="17" name="Rectangle 16"/>
          <p:cNvSpPr/>
          <p:nvPr userDrawn="1"/>
        </p:nvSpPr>
        <p:spPr>
          <a:xfrm>
            <a:off x="257172" y="6629400"/>
            <a:ext cx="3886200" cy="230832"/>
          </a:xfrm>
          <a:prstGeom prst="rect">
            <a:avLst/>
          </a:prstGeom>
        </p:spPr>
        <p:txBody>
          <a:bodyPr wrap="square">
            <a:spAutoFit/>
          </a:bodyPr>
          <a:lstStyle/>
          <a:p>
            <a:r>
              <a:rPr lang="en-US" sz="900" i="0" dirty="0" smtClean="0">
                <a:solidFill>
                  <a:schemeClr val="bg2"/>
                </a:solidFill>
              </a:rPr>
              <a:t>© </a:t>
            </a:r>
            <a:r>
              <a:rPr lang="en-US" sz="900" i="0" baseline="0" dirty="0" smtClean="0">
                <a:solidFill>
                  <a:schemeClr val="bg2"/>
                </a:solidFill>
              </a:rPr>
              <a:t>2010 </a:t>
            </a:r>
            <a:r>
              <a:rPr lang="en-US" sz="900" i="0" dirty="0" smtClean="0">
                <a:solidFill>
                  <a:schemeClr val="bg2"/>
                </a:solidFill>
              </a:rPr>
              <a:t>Trusted</a:t>
            </a:r>
            <a:r>
              <a:rPr lang="en-US" sz="900" i="0" baseline="0" dirty="0" smtClean="0">
                <a:solidFill>
                  <a:schemeClr val="bg2"/>
                </a:solidFill>
              </a:rPr>
              <a:t> Advisor Associates LLC. All rights reserved.</a:t>
            </a:r>
            <a:endParaRPr lang="en-US" sz="900" i="0" dirty="0">
              <a:solidFill>
                <a:schemeClr val="bg2"/>
              </a:solidFill>
            </a:endParaRPr>
          </a:p>
        </p:txBody>
      </p:sp>
      <p:sp>
        <p:nvSpPr>
          <p:cNvPr id="18" name="Slide Number Placeholder 5"/>
          <p:cNvSpPr txBox="1">
            <a:spLocks/>
          </p:cNvSpPr>
          <p:nvPr userDrawn="1"/>
        </p:nvSpPr>
        <p:spPr>
          <a:xfrm>
            <a:off x="6643702" y="6356350"/>
            <a:ext cx="2133600" cy="365125"/>
          </a:xfrm>
          <a:prstGeom prst="rect">
            <a:avLst/>
          </a:prstGeom>
        </p:spPr>
        <p:txBody>
          <a:bodyPr vert="horz" lIns="91440" tIns="45720" rIns="91440" bIns="45720" rtlCol="0" anchor="ctr"/>
          <a:lstStyle>
            <a:lvl1pPr algn="r">
              <a:defRPr sz="1200" b="1">
                <a:solidFill>
                  <a:srgbClr val="252422"/>
                </a:solidFill>
                <a:latin typeface="Georgia"/>
                <a:cs typeface="Georgia"/>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909F2424-0964-B142-BC00-C04FCE004E84}" type="slidenum">
              <a:rPr kumimoji="0" lang="en-US" sz="1200" b="0" i="0" u="none" strike="noStrike" kern="1200" cap="none" spc="0" normalizeH="0" baseline="0" noProof="0" smtClean="0">
                <a:ln>
                  <a:noFill/>
                </a:ln>
                <a:solidFill>
                  <a:srgbClr val="252422"/>
                </a:solidFill>
                <a:effectLst/>
                <a:uLnTx/>
                <a:uFillTx/>
                <a:latin typeface="Georgia"/>
                <a:ea typeface="+mn-ea"/>
                <a:cs typeface="Georgia"/>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dirty="0">
              <a:ln>
                <a:noFill/>
              </a:ln>
              <a:solidFill>
                <a:srgbClr val="252422"/>
              </a:solidFill>
              <a:effectLst/>
              <a:uLnTx/>
              <a:uFillTx/>
              <a:latin typeface="Georgia"/>
              <a:ea typeface="+mn-ea"/>
              <a:cs typeface="Georgia"/>
            </a:endParaRPr>
          </a:p>
        </p:txBody>
      </p:sp>
      <p:sp>
        <p:nvSpPr>
          <p:cNvPr id="15" name="TextBox 14"/>
          <p:cNvSpPr txBox="1"/>
          <p:nvPr userDrawn="1"/>
        </p:nvSpPr>
        <p:spPr>
          <a:xfrm>
            <a:off x="8143900" y="6540365"/>
            <a:ext cx="1357322" cy="246221"/>
          </a:xfrm>
          <a:prstGeom prst="rect">
            <a:avLst/>
          </a:prstGeom>
          <a:noFill/>
        </p:spPr>
        <p:txBody>
          <a:bodyPr wrap="square" rtlCol="0">
            <a:spAutoFit/>
          </a:bodyPr>
          <a:lstStyle/>
          <a:p>
            <a:r>
              <a:rPr lang="en-US" sz="1000" dirty="0" smtClean="0">
                <a:solidFill>
                  <a:schemeClr val="bg2"/>
                </a:solidFill>
              </a:rPr>
              <a:t>October 2010</a:t>
            </a:r>
            <a:endParaRPr lang="en-US" sz="1000" dirty="0">
              <a:solidFill>
                <a:schemeClr val="bg2"/>
              </a:solidFill>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reserve="1" userDrawn="1">
  <p:cSld name="4_Section Header">
    <p:spTree>
      <p:nvGrpSpPr>
        <p:cNvPr id="1" name=""/>
        <p:cNvGrpSpPr/>
        <p:nvPr/>
      </p:nvGrpSpPr>
      <p:grpSpPr>
        <a:xfrm>
          <a:off x="0" y="0"/>
          <a:ext cx="0" cy="0"/>
          <a:chOff x="0" y="0"/>
          <a:chExt cx="0" cy="0"/>
        </a:xfrm>
      </p:grpSpPr>
      <p:sp>
        <p:nvSpPr>
          <p:cNvPr id="25" name="Rectangle 24"/>
          <p:cNvSpPr/>
          <p:nvPr userDrawn="1"/>
        </p:nvSpPr>
        <p:spPr>
          <a:xfrm flipV="1">
            <a:off x="-32" y="4113212"/>
            <a:ext cx="9144000" cy="1219199"/>
          </a:xfrm>
          <a:prstGeom prst="rect">
            <a:avLst/>
          </a:prstGeom>
          <a:gradFill flip="none" rotWithShape="1">
            <a:gsLst>
              <a:gs pos="100000">
                <a:schemeClr val="accent3">
                  <a:lumMod val="75000"/>
                </a:schemeClr>
              </a:gs>
              <a:gs pos="0">
                <a:schemeClr val="accent3"/>
              </a:gs>
            </a:gsLst>
            <a:path path="circle">
              <a:fillToRect l="100000" t="100000"/>
            </a:path>
            <a:tileRect r="-100000" b="-100000"/>
          </a:gradFill>
          <a:ln>
            <a:noFill/>
          </a:ln>
          <a:effectLst>
            <a:outerShdw blurRad="50800" dist="38100" dir="2700000">
              <a:srgbClr val="000000">
                <a:alpha val="43000"/>
              </a:srgbClr>
            </a:outerShdw>
          </a:effectLst>
        </p:spPr>
        <p:style>
          <a:lnRef idx="1">
            <a:schemeClr val="accent1"/>
          </a:lnRef>
          <a:fillRef idx="3">
            <a:schemeClr val="accent1"/>
          </a:fillRef>
          <a:effectRef idx="2">
            <a:schemeClr val="accent1"/>
          </a:effectRef>
          <a:fontRef idx="minor">
            <a:schemeClr val="lt1"/>
          </a:fontRef>
        </p:style>
        <p:txBody>
          <a:bodyPr anchor="ctr">
            <a:prstTxWarp prst="textNoShape">
              <a:avLst/>
            </a:prstTxWarp>
          </a:bodyPr>
          <a:lstStyle/>
          <a:p>
            <a:pPr algn="ctr">
              <a:defRPr/>
            </a:pPr>
            <a:endParaRPr lang="en-US" dirty="0">
              <a:solidFill>
                <a:srgbClr val="FFFFFF"/>
              </a:solidFill>
              <a:ea typeface="ＭＳ Ｐゴシック" charset="-128"/>
              <a:cs typeface="ＭＳ Ｐゴシック" charset="-128"/>
            </a:endParaRPr>
          </a:p>
        </p:txBody>
      </p:sp>
      <p:sp>
        <p:nvSpPr>
          <p:cNvPr id="26" name="Rectangle 25"/>
          <p:cNvSpPr/>
          <p:nvPr userDrawn="1"/>
        </p:nvSpPr>
        <p:spPr>
          <a:xfrm>
            <a:off x="0" y="0"/>
            <a:ext cx="9144000" cy="4114800"/>
          </a:xfrm>
          <a:prstGeom prst="rect">
            <a:avLst/>
          </a:prstGeom>
          <a:gradFill flip="none" rotWithShape="1">
            <a:gsLst>
              <a:gs pos="0">
                <a:srgbClr val="85908E">
                  <a:alpha val="81000"/>
                </a:srgbClr>
              </a:gs>
              <a:gs pos="100000">
                <a:srgbClr val="BACBCA">
                  <a:alpha val="81000"/>
                </a:srgbClr>
              </a:gs>
            </a:gsLst>
            <a:lin ang="0" scaled="1"/>
            <a:tileRect/>
          </a:gradFill>
          <a:ln>
            <a:noFill/>
          </a:ln>
          <a:effectLst/>
        </p:spPr>
        <p:style>
          <a:lnRef idx="1">
            <a:schemeClr val="accent1"/>
          </a:lnRef>
          <a:fillRef idx="3">
            <a:schemeClr val="accent1"/>
          </a:fillRef>
          <a:effectRef idx="2">
            <a:schemeClr val="accent1"/>
          </a:effectRef>
          <a:fontRef idx="minor">
            <a:schemeClr val="lt1"/>
          </a:fontRef>
        </p:style>
        <p:txBody>
          <a:bodyPr anchor="ctr">
            <a:prstTxWarp prst="textNoShape">
              <a:avLst/>
            </a:prstTxWarp>
          </a:bodyPr>
          <a:lstStyle/>
          <a:p>
            <a:pPr marL="200025" lvl="1" algn="ctr" eaLnBrk="0" hangingPunct="0">
              <a:lnSpc>
                <a:spcPts val="1100"/>
              </a:lnSpc>
              <a:defRPr/>
            </a:pPr>
            <a:endParaRPr lang="en-US" dirty="0">
              <a:solidFill>
                <a:schemeClr val="bg2"/>
              </a:solidFill>
              <a:ea typeface="ＭＳ Ｐゴシック" charset="-128"/>
              <a:cs typeface="ＭＳ Ｐゴシック" charset="-128"/>
            </a:endParaRPr>
          </a:p>
        </p:txBody>
      </p:sp>
      <p:sp>
        <p:nvSpPr>
          <p:cNvPr id="29" name="Title 1"/>
          <p:cNvSpPr>
            <a:spLocks noGrp="1"/>
          </p:cNvSpPr>
          <p:nvPr>
            <p:ph type="title"/>
          </p:nvPr>
        </p:nvSpPr>
        <p:spPr>
          <a:xfrm>
            <a:off x="642910" y="4114801"/>
            <a:ext cx="7858115" cy="1217612"/>
          </a:xfrm>
        </p:spPr>
        <p:txBody>
          <a:bodyPr anchor="ctr" anchorCtr="0">
            <a:noAutofit/>
          </a:bodyPr>
          <a:lstStyle>
            <a:lvl1pPr algn="r">
              <a:defRPr sz="6000" b="0" cap="none" baseline="0"/>
            </a:lvl1pPr>
          </a:lstStyle>
          <a:p>
            <a:endParaRPr lang="en-US" dirty="0"/>
          </a:p>
        </p:txBody>
      </p:sp>
      <p:sp>
        <p:nvSpPr>
          <p:cNvPr id="30" name="Text Placeholder 2"/>
          <p:cNvSpPr>
            <a:spLocks noGrp="1"/>
          </p:cNvSpPr>
          <p:nvPr>
            <p:ph type="body" idx="1"/>
          </p:nvPr>
        </p:nvSpPr>
        <p:spPr>
          <a:xfrm>
            <a:off x="722313" y="762000"/>
            <a:ext cx="7772400" cy="2743200"/>
          </a:xfrm>
        </p:spPr>
        <p:txBody>
          <a:bodyPr lIns="0" rIns="0" bIns="0" anchor="b">
            <a:normAutofit/>
          </a:bodyPr>
          <a:lstStyle>
            <a:lvl1pPr marL="3330000" indent="-277200" algn="r">
              <a:lnSpc>
                <a:spcPts val="3800"/>
              </a:lnSpc>
              <a:buFont typeface="Georgia Bold"/>
              <a:buChar char="›"/>
              <a:defRPr sz="1600" cap="all">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fr-CA"/>
              <a:t>Click to edit Master text styles</a:t>
            </a:r>
          </a:p>
        </p:txBody>
      </p:sp>
      <p:cxnSp>
        <p:nvCxnSpPr>
          <p:cNvPr id="31" name="Straight Connector 30"/>
          <p:cNvCxnSpPr/>
          <p:nvPr userDrawn="1"/>
        </p:nvCxnSpPr>
        <p:spPr>
          <a:xfrm>
            <a:off x="0" y="5332412"/>
            <a:ext cx="9144000" cy="1588"/>
          </a:xfrm>
          <a:prstGeom prst="line">
            <a:avLst/>
          </a:prstGeom>
          <a:ln>
            <a:solidFill>
              <a:srgbClr val="FFFFFF"/>
            </a:solidFill>
          </a:ln>
        </p:spPr>
        <p:style>
          <a:lnRef idx="2">
            <a:schemeClr val="accent1"/>
          </a:lnRef>
          <a:fillRef idx="0">
            <a:schemeClr val="accent1"/>
          </a:fillRef>
          <a:effectRef idx="1">
            <a:schemeClr val="accent1"/>
          </a:effectRef>
          <a:fontRef idx="minor">
            <a:schemeClr val="tx1"/>
          </a:fontRef>
        </p:style>
      </p:cxnSp>
      <p:cxnSp>
        <p:nvCxnSpPr>
          <p:cNvPr id="32" name="Straight Connector 31"/>
          <p:cNvCxnSpPr/>
          <p:nvPr userDrawn="1"/>
        </p:nvCxnSpPr>
        <p:spPr>
          <a:xfrm>
            <a:off x="0" y="4113212"/>
            <a:ext cx="9144000" cy="1588"/>
          </a:xfrm>
          <a:prstGeom prst="line">
            <a:avLst/>
          </a:prstGeom>
          <a:ln>
            <a:solidFill>
              <a:srgbClr val="FFFFFF"/>
            </a:solidFill>
          </a:ln>
        </p:spPr>
        <p:style>
          <a:lnRef idx="2">
            <a:schemeClr val="accent1"/>
          </a:lnRef>
          <a:fillRef idx="0">
            <a:schemeClr val="accent1"/>
          </a:fillRef>
          <a:effectRef idx="1">
            <a:schemeClr val="accent1"/>
          </a:effectRef>
          <a:fontRef idx="minor">
            <a:schemeClr val="tx1"/>
          </a:fontRef>
        </p:style>
      </p:cxnSp>
      <p:sp>
        <p:nvSpPr>
          <p:cNvPr id="17" name="Rectangle 16"/>
          <p:cNvSpPr/>
          <p:nvPr userDrawn="1"/>
        </p:nvSpPr>
        <p:spPr bwMode="auto">
          <a:xfrm>
            <a:off x="0" y="6096000"/>
            <a:ext cx="9144000" cy="762000"/>
          </a:xfrm>
          <a:prstGeom prst="rect">
            <a:avLst/>
          </a:prstGeom>
          <a:solidFill>
            <a:schemeClr val="tx1"/>
          </a:solidFill>
          <a:ln>
            <a:noFill/>
          </a:ln>
          <a:effectLst>
            <a:outerShdw blurRad="127000" dist="63500" dir="16200000">
              <a:srgbClr val="000000">
                <a:alpha val="49000"/>
              </a:srgbClr>
            </a:outerShdw>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dirty="0"/>
          </a:p>
        </p:txBody>
      </p:sp>
      <p:pic>
        <p:nvPicPr>
          <p:cNvPr id="13" name="Picture 12" descr="TAlogoill.png"/>
          <p:cNvPicPr>
            <a:picLocks noChangeAspect="1"/>
          </p:cNvPicPr>
          <p:nvPr userDrawn="1"/>
        </p:nvPicPr>
        <p:blipFill>
          <a:blip r:embed="rId2"/>
          <a:stretch>
            <a:fillRect/>
          </a:stretch>
        </p:blipFill>
        <p:spPr>
          <a:xfrm>
            <a:off x="304800" y="6357958"/>
            <a:ext cx="2538989" cy="304801"/>
          </a:xfrm>
          <a:prstGeom prst="rect">
            <a:avLst/>
          </a:prstGeom>
        </p:spPr>
      </p:pic>
      <p:sp>
        <p:nvSpPr>
          <p:cNvPr id="15" name="Rectangle 14"/>
          <p:cNvSpPr/>
          <p:nvPr userDrawn="1"/>
        </p:nvSpPr>
        <p:spPr>
          <a:xfrm>
            <a:off x="257172" y="6629400"/>
            <a:ext cx="3886200" cy="230832"/>
          </a:xfrm>
          <a:prstGeom prst="rect">
            <a:avLst/>
          </a:prstGeom>
        </p:spPr>
        <p:txBody>
          <a:bodyPr wrap="square">
            <a:spAutoFit/>
          </a:bodyPr>
          <a:lstStyle/>
          <a:p>
            <a:r>
              <a:rPr lang="en-US" sz="900" i="0" dirty="0" smtClean="0">
                <a:solidFill>
                  <a:schemeClr val="bg2"/>
                </a:solidFill>
              </a:rPr>
              <a:t>© </a:t>
            </a:r>
            <a:r>
              <a:rPr lang="en-US" sz="900" i="0" baseline="0" dirty="0" smtClean="0">
                <a:solidFill>
                  <a:schemeClr val="bg2"/>
                </a:solidFill>
              </a:rPr>
              <a:t>2010 </a:t>
            </a:r>
            <a:r>
              <a:rPr lang="en-US" sz="900" i="0" dirty="0" smtClean="0">
                <a:solidFill>
                  <a:schemeClr val="bg2"/>
                </a:solidFill>
              </a:rPr>
              <a:t>Trusted</a:t>
            </a:r>
            <a:r>
              <a:rPr lang="en-US" sz="900" i="0" baseline="0" dirty="0" smtClean="0">
                <a:solidFill>
                  <a:schemeClr val="bg2"/>
                </a:solidFill>
              </a:rPr>
              <a:t> Advisor Associates LLC. All rights reserved.</a:t>
            </a:r>
            <a:endParaRPr lang="en-US" sz="900" i="0" dirty="0">
              <a:solidFill>
                <a:schemeClr val="bg2"/>
              </a:solidFill>
            </a:endParaRPr>
          </a:p>
        </p:txBody>
      </p:sp>
      <p:sp>
        <p:nvSpPr>
          <p:cNvPr id="16" name="Slide Number Placeholder 5"/>
          <p:cNvSpPr txBox="1">
            <a:spLocks/>
          </p:cNvSpPr>
          <p:nvPr userDrawn="1"/>
        </p:nvSpPr>
        <p:spPr>
          <a:xfrm>
            <a:off x="6643702" y="6356350"/>
            <a:ext cx="2133600" cy="365125"/>
          </a:xfrm>
          <a:prstGeom prst="rect">
            <a:avLst/>
          </a:prstGeom>
        </p:spPr>
        <p:txBody>
          <a:bodyPr vert="horz" lIns="91440" tIns="45720" rIns="91440" bIns="45720" rtlCol="0" anchor="ctr"/>
          <a:lstStyle>
            <a:lvl1pPr algn="r">
              <a:defRPr sz="1200" b="1">
                <a:solidFill>
                  <a:srgbClr val="252422"/>
                </a:solidFill>
                <a:latin typeface="Georgia"/>
                <a:cs typeface="Georgia"/>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909F2424-0964-B142-BC00-C04FCE004E84}" type="slidenum">
              <a:rPr kumimoji="0" lang="en-US" sz="1200" b="0" i="0" u="none" strike="noStrike" kern="1200" cap="none" spc="0" normalizeH="0" baseline="0" noProof="0" smtClean="0">
                <a:ln>
                  <a:noFill/>
                </a:ln>
                <a:solidFill>
                  <a:srgbClr val="252422"/>
                </a:solidFill>
                <a:effectLst/>
                <a:uLnTx/>
                <a:uFillTx/>
                <a:latin typeface="Georgia"/>
                <a:ea typeface="+mn-ea"/>
                <a:cs typeface="Georgia"/>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dirty="0">
              <a:ln>
                <a:noFill/>
              </a:ln>
              <a:solidFill>
                <a:srgbClr val="252422"/>
              </a:solidFill>
              <a:effectLst/>
              <a:uLnTx/>
              <a:uFillTx/>
              <a:latin typeface="Georgia"/>
              <a:ea typeface="+mn-ea"/>
              <a:cs typeface="Georgia"/>
            </a:endParaRPr>
          </a:p>
        </p:txBody>
      </p:sp>
      <p:sp>
        <p:nvSpPr>
          <p:cNvPr id="19" name="TextBox 18"/>
          <p:cNvSpPr txBox="1"/>
          <p:nvPr userDrawn="1"/>
        </p:nvSpPr>
        <p:spPr>
          <a:xfrm>
            <a:off x="8143900" y="6540365"/>
            <a:ext cx="1357322" cy="246221"/>
          </a:xfrm>
          <a:prstGeom prst="rect">
            <a:avLst/>
          </a:prstGeom>
          <a:noFill/>
        </p:spPr>
        <p:txBody>
          <a:bodyPr wrap="square" rtlCol="0">
            <a:spAutoFit/>
          </a:bodyPr>
          <a:lstStyle/>
          <a:p>
            <a:r>
              <a:rPr lang="en-US" sz="1000" dirty="0" smtClean="0">
                <a:solidFill>
                  <a:schemeClr val="bg2"/>
                </a:solidFill>
              </a:rPr>
              <a:t>October 2010</a:t>
            </a:r>
            <a:endParaRPr lang="en-US" sz="1000" dirty="0">
              <a:solidFill>
                <a:schemeClr val="bg2"/>
              </a:solidFill>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reserve="1" userDrawn="1">
  <p:cSld name="Title and Content">
    <p:spTree>
      <p:nvGrpSpPr>
        <p:cNvPr id="1" name=""/>
        <p:cNvGrpSpPr/>
        <p:nvPr/>
      </p:nvGrpSpPr>
      <p:grpSpPr>
        <a:xfrm>
          <a:off x="0" y="0"/>
          <a:ext cx="0" cy="0"/>
          <a:chOff x="0" y="0"/>
          <a:chExt cx="0" cy="0"/>
        </a:xfrm>
      </p:grpSpPr>
      <p:sp>
        <p:nvSpPr>
          <p:cNvPr id="50" name="Rectangle 49"/>
          <p:cNvSpPr/>
          <p:nvPr userDrawn="1"/>
        </p:nvSpPr>
        <p:spPr>
          <a:xfrm>
            <a:off x="0" y="1905000"/>
            <a:ext cx="9144000" cy="3427412"/>
          </a:xfrm>
          <a:prstGeom prst="rect">
            <a:avLst/>
          </a:prstGeom>
          <a:gradFill flip="none" rotWithShape="1">
            <a:gsLst>
              <a:gs pos="0">
                <a:srgbClr val="85908E">
                  <a:alpha val="81000"/>
                </a:srgbClr>
              </a:gs>
              <a:gs pos="100000">
                <a:srgbClr val="BACBCA">
                  <a:alpha val="81000"/>
                </a:srgbClr>
              </a:gs>
            </a:gsLst>
            <a:lin ang="0" scaled="1"/>
            <a:tileRect/>
          </a:gradFill>
          <a:ln>
            <a:noFill/>
          </a:ln>
          <a:effectLst/>
        </p:spPr>
        <p:style>
          <a:lnRef idx="1">
            <a:schemeClr val="accent1"/>
          </a:lnRef>
          <a:fillRef idx="3">
            <a:schemeClr val="accent1"/>
          </a:fillRef>
          <a:effectRef idx="2">
            <a:schemeClr val="accent1"/>
          </a:effectRef>
          <a:fontRef idx="minor">
            <a:schemeClr val="lt1"/>
          </a:fontRef>
        </p:style>
        <p:txBody>
          <a:bodyPr anchor="ctr">
            <a:prstTxWarp prst="textNoShape">
              <a:avLst/>
            </a:prstTxWarp>
          </a:bodyPr>
          <a:lstStyle/>
          <a:p>
            <a:pPr marL="200025" lvl="1" algn="ctr" eaLnBrk="0" hangingPunct="0">
              <a:lnSpc>
                <a:spcPts val="1100"/>
              </a:lnSpc>
              <a:defRPr/>
            </a:pPr>
            <a:endParaRPr lang="en-US" dirty="0">
              <a:solidFill>
                <a:schemeClr val="bg2"/>
              </a:solidFill>
              <a:ea typeface="ＭＳ Ｐゴシック" charset="-128"/>
              <a:cs typeface="ＭＳ Ｐゴシック" charset="-128"/>
            </a:endParaRPr>
          </a:p>
        </p:txBody>
      </p:sp>
      <p:cxnSp>
        <p:nvCxnSpPr>
          <p:cNvPr id="51" name="Straight Connector 50"/>
          <p:cNvCxnSpPr/>
          <p:nvPr userDrawn="1"/>
        </p:nvCxnSpPr>
        <p:spPr>
          <a:xfrm>
            <a:off x="0" y="1905000"/>
            <a:ext cx="9144000" cy="1588"/>
          </a:xfrm>
          <a:prstGeom prst="line">
            <a:avLst/>
          </a:prstGeom>
          <a:ln>
            <a:solidFill>
              <a:srgbClr val="FFFFFF"/>
            </a:solidFill>
          </a:ln>
        </p:spPr>
        <p:style>
          <a:lnRef idx="2">
            <a:schemeClr val="accent1"/>
          </a:lnRef>
          <a:fillRef idx="0">
            <a:schemeClr val="accent1"/>
          </a:fillRef>
          <a:effectRef idx="1">
            <a:schemeClr val="accent1"/>
          </a:effectRef>
          <a:fontRef idx="minor">
            <a:schemeClr val="tx1"/>
          </a:fontRef>
        </p:style>
      </p:cxnSp>
      <p:sp>
        <p:nvSpPr>
          <p:cNvPr id="13" name="Rectangle 12"/>
          <p:cNvSpPr/>
          <p:nvPr userDrawn="1"/>
        </p:nvSpPr>
        <p:spPr>
          <a:xfrm>
            <a:off x="0" y="5290078"/>
            <a:ext cx="9144000" cy="805922"/>
          </a:xfrm>
          <a:prstGeom prst="rect">
            <a:avLst/>
          </a:prstGeom>
          <a:gradFill flip="none" rotWithShape="1">
            <a:gsLst>
              <a:gs pos="100000">
                <a:schemeClr val="accent3">
                  <a:lumMod val="75000"/>
                </a:schemeClr>
              </a:gs>
              <a:gs pos="0">
                <a:schemeClr val="accent3"/>
              </a:gs>
            </a:gsLst>
            <a:path path="circle">
              <a:fillToRect l="100000" t="100000"/>
            </a:path>
            <a:tileRect r="-100000" b="-100000"/>
          </a:gradFill>
          <a:ln>
            <a:noFill/>
          </a:ln>
          <a:effectLst>
            <a:outerShdw blurRad="50800" dist="38100" dir="2700000">
              <a:srgbClr val="000000">
                <a:alpha val="43000"/>
              </a:srgbClr>
            </a:outerShdw>
          </a:effectLst>
        </p:spPr>
        <p:style>
          <a:lnRef idx="1">
            <a:schemeClr val="accent1"/>
          </a:lnRef>
          <a:fillRef idx="3">
            <a:schemeClr val="accent1"/>
          </a:fillRef>
          <a:effectRef idx="2">
            <a:schemeClr val="accent1"/>
          </a:effectRef>
          <a:fontRef idx="minor">
            <a:schemeClr val="lt1"/>
          </a:fontRef>
        </p:style>
        <p:txBody>
          <a:bodyPr anchor="ctr">
            <a:prstTxWarp prst="textNoShape">
              <a:avLst/>
            </a:prstTxWarp>
          </a:bodyPr>
          <a:lstStyle/>
          <a:p>
            <a:pPr algn="ctr">
              <a:defRPr/>
            </a:pPr>
            <a:endParaRPr lang="en-US" dirty="0">
              <a:solidFill>
                <a:srgbClr val="FFFFFF"/>
              </a:solidFill>
              <a:ea typeface="ＭＳ Ｐゴシック" charset="-128"/>
              <a:cs typeface="ＭＳ Ｐゴシック" charset="-128"/>
            </a:endParaRPr>
          </a:p>
        </p:txBody>
      </p:sp>
      <p:sp>
        <p:nvSpPr>
          <p:cNvPr id="2" name="Title 1"/>
          <p:cNvSpPr>
            <a:spLocks noGrp="1"/>
          </p:cNvSpPr>
          <p:nvPr>
            <p:ph type="title" hasCustomPrompt="1"/>
          </p:nvPr>
        </p:nvSpPr>
        <p:spPr>
          <a:xfrm>
            <a:off x="457200" y="914400"/>
            <a:ext cx="8229600" cy="457200"/>
          </a:xfrm>
        </p:spPr>
        <p:txBody>
          <a:bodyPr>
            <a:noAutofit/>
          </a:bodyPr>
          <a:lstStyle>
            <a:lvl1pPr>
              <a:defRPr sz="3600">
                <a:solidFill>
                  <a:srgbClr val="BED4D4"/>
                </a:solidFill>
              </a:defRPr>
            </a:lvl1pPr>
          </a:lstStyle>
          <a:p>
            <a:r>
              <a:rPr lang="fr-CA" dirty="0"/>
              <a:t>Main </a:t>
            </a:r>
            <a:r>
              <a:rPr lang="fr-CA" dirty="0" err="1"/>
              <a:t>title</a:t>
            </a:r>
            <a:endParaRPr lang="en-US" dirty="0"/>
          </a:p>
        </p:txBody>
      </p:sp>
      <p:sp>
        <p:nvSpPr>
          <p:cNvPr id="12" name="Text Placeholder 11"/>
          <p:cNvSpPr>
            <a:spLocks noGrp="1"/>
          </p:cNvSpPr>
          <p:nvPr>
            <p:ph type="body" sz="quarter" idx="13" hasCustomPrompt="1"/>
          </p:nvPr>
        </p:nvSpPr>
        <p:spPr>
          <a:xfrm>
            <a:off x="457200" y="1371600"/>
            <a:ext cx="8229600" cy="304800"/>
          </a:xfrm>
        </p:spPr>
        <p:txBody>
          <a:bodyPr lIns="0" tIns="0" rIns="0" bIns="0">
            <a:noAutofit/>
          </a:bodyPr>
          <a:lstStyle>
            <a:lvl1pPr>
              <a:buNone/>
              <a:defRPr sz="1600" cap="all">
                <a:solidFill>
                  <a:schemeClr val="tx2"/>
                </a:solidFill>
              </a:defRPr>
            </a:lvl1pPr>
          </a:lstStyle>
          <a:p>
            <a:pPr lvl="0"/>
            <a:r>
              <a:rPr lang="en-US"/>
              <a:t>Subtitle</a:t>
            </a:r>
          </a:p>
        </p:txBody>
      </p:sp>
      <p:cxnSp>
        <p:nvCxnSpPr>
          <p:cNvPr id="17" name="Straight Connector 16"/>
          <p:cNvCxnSpPr/>
          <p:nvPr userDrawn="1"/>
        </p:nvCxnSpPr>
        <p:spPr>
          <a:xfrm>
            <a:off x="0" y="5274734"/>
            <a:ext cx="9144000" cy="1588"/>
          </a:xfrm>
          <a:prstGeom prst="line">
            <a:avLst/>
          </a:prstGeom>
          <a:ln>
            <a:solidFill>
              <a:srgbClr val="FFFFFF"/>
            </a:solidFill>
          </a:ln>
        </p:spPr>
        <p:style>
          <a:lnRef idx="2">
            <a:schemeClr val="accent1"/>
          </a:lnRef>
          <a:fillRef idx="0">
            <a:schemeClr val="accent1"/>
          </a:fillRef>
          <a:effectRef idx="1">
            <a:schemeClr val="accent1"/>
          </a:effectRef>
          <a:fontRef idx="minor">
            <a:schemeClr val="tx1"/>
          </a:fontRef>
        </p:style>
      </p:cxnSp>
      <p:sp>
        <p:nvSpPr>
          <p:cNvPr id="25" name="Title 1"/>
          <p:cNvSpPr txBox="1">
            <a:spLocks/>
          </p:cNvSpPr>
          <p:nvPr userDrawn="1"/>
        </p:nvSpPr>
        <p:spPr bwMode="auto">
          <a:xfrm>
            <a:off x="457200" y="5274734"/>
            <a:ext cx="8153400" cy="821266"/>
          </a:xfrm>
          <a:prstGeom prst="rect">
            <a:avLst/>
          </a:prstGeom>
          <a:noFill/>
          <a:ln w="9525">
            <a:noFill/>
            <a:miter lim="800000"/>
            <a:headEnd/>
            <a:tailEnd/>
          </a:ln>
        </p:spPr>
        <p:txBody>
          <a:bodyPr lIns="0" tIns="0" rIns="0" bIns="0" anchor="ctr" anchorCtr="0">
            <a:prstTxWarp prst="textNoShape">
              <a:avLst/>
            </a:prstTxWarp>
          </a:bodyPr>
          <a:lstStyle/>
          <a:p>
            <a:pPr algn="r" eaLnBrk="0" hangingPunct="0">
              <a:lnSpc>
                <a:spcPct val="100000"/>
              </a:lnSpc>
              <a:spcAft>
                <a:spcPts val="0"/>
              </a:spcAft>
            </a:pPr>
            <a:r>
              <a:rPr lang="en-US" sz="1400" b="0" dirty="0" smtClean="0">
                <a:solidFill>
                  <a:schemeClr val="tx1"/>
                </a:solidFill>
                <a:latin typeface="Georgia" pitchFamily="-65" charset="0"/>
                <a:ea typeface="Arial" pitchFamily="-65" charset="0"/>
                <a:cs typeface="Arial" pitchFamily="-65" charset="0"/>
              </a:rPr>
              <a:t>TRUST: </a:t>
            </a:r>
            <a:r>
              <a:rPr lang="en-US" sz="2000" b="0" dirty="0" smtClean="0">
                <a:solidFill>
                  <a:schemeClr val="tx1"/>
                </a:solidFill>
                <a:latin typeface="Georgia" pitchFamily="-65" charset="0"/>
                <a:ea typeface="Arial" pitchFamily="-65" charset="0"/>
                <a:cs typeface="Arial" pitchFamily="-65" charset="0"/>
              </a:rPr>
              <a:t>The</a:t>
            </a:r>
            <a:r>
              <a:rPr lang="en-US" sz="2000" b="0" baseline="0" dirty="0" smtClean="0">
                <a:solidFill>
                  <a:schemeClr val="tx1"/>
                </a:solidFill>
                <a:latin typeface="Georgia" pitchFamily="-65" charset="0"/>
                <a:ea typeface="Arial" pitchFamily="-65" charset="0"/>
                <a:cs typeface="Arial" pitchFamily="-65" charset="0"/>
              </a:rPr>
              <a:t> Basics </a:t>
            </a:r>
            <a:endParaRPr lang="en-US" sz="2000" b="0" dirty="0">
              <a:solidFill>
                <a:schemeClr val="tx1"/>
              </a:solidFill>
              <a:latin typeface="Georgia" pitchFamily="-65" charset="0"/>
              <a:ea typeface="Arial" pitchFamily="-65" charset="0"/>
              <a:cs typeface="Arial" pitchFamily="-65" charset="0"/>
            </a:endParaRPr>
          </a:p>
        </p:txBody>
      </p:sp>
      <p:sp>
        <p:nvSpPr>
          <p:cNvPr id="19" name="Rectangle 18"/>
          <p:cNvSpPr/>
          <p:nvPr userDrawn="1"/>
        </p:nvSpPr>
        <p:spPr bwMode="auto">
          <a:xfrm>
            <a:off x="0" y="6096000"/>
            <a:ext cx="9144000" cy="762000"/>
          </a:xfrm>
          <a:prstGeom prst="rect">
            <a:avLst/>
          </a:prstGeom>
          <a:solidFill>
            <a:schemeClr val="tx1"/>
          </a:solidFill>
          <a:ln>
            <a:noFill/>
          </a:ln>
          <a:effectLst>
            <a:outerShdw blurRad="127000" dist="63500" dir="16200000">
              <a:srgbClr val="000000">
                <a:alpha val="49000"/>
              </a:srgbClr>
            </a:outerShdw>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dirty="0"/>
          </a:p>
        </p:txBody>
      </p:sp>
      <p:sp>
        <p:nvSpPr>
          <p:cNvPr id="16" name="Content Placeholder 15"/>
          <p:cNvSpPr>
            <a:spLocks noGrp="1"/>
          </p:cNvSpPr>
          <p:nvPr>
            <p:ph sz="quarter" idx="14"/>
          </p:nvPr>
        </p:nvSpPr>
        <p:spPr>
          <a:xfrm>
            <a:off x="457200" y="2209800"/>
            <a:ext cx="8229600" cy="2743200"/>
          </a:xfrm>
        </p:spPr>
        <p:txBody>
          <a:bodyPr/>
          <a:lstStyle>
            <a:lvl1pPr>
              <a:defRPr sz="2800"/>
            </a:lvl1pPr>
          </a:lstStyle>
          <a:p>
            <a:pPr lvl="0"/>
            <a:r>
              <a:rPr lang="fr-CA" dirty="0"/>
              <a:t>Click to </a:t>
            </a:r>
            <a:r>
              <a:rPr lang="fr-CA" dirty="0" err="1"/>
              <a:t>edit</a:t>
            </a:r>
            <a:r>
              <a:rPr lang="fr-CA" dirty="0"/>
              <a:t> Master </a:t>
            </a:r>
            <a:r>
              <a:rPr lang="fr-CA" dirty="0" err="1"/>
              <a:t>text</a:t>
            </a:r>
            <a:r>
              <a:rPr lang="fr-CA" dirty="0"/>
              <a:t> styles</a:t>
            </a:r>
          </a:p>
          <a:p>
            <a:pPr lvl="1"/>
            <a:r>
              <a:rPr lang="fr-CA" dirty="0"/>
              <a:t>Second </a:t>
            </a:r>
            <a:r>
              <a:rPr lang="fr-CA" dirty="0" err="1"/>
              <a:t>level</a:t>
            </a:r>
            <a:endParaRPr lang="fr-CA" dirty="0"/>
          </a:p>
          <a:p>
            <a:pPr lvl="2"/>
            <a:r>
              <a:rPr lang="fr-CA" dirty="0" err="1"/>
              <a:t>Third</a:t>
            </a:r>
            <a:r>
              <a:rPr lang="fr-CA" dirty="0"/>
              <a:t> </a:t>
            </a:r>
            <a:r>
              <a:rPr lang="fr-CA" dirty="0" err="1"/>
              <a:t>level</a:t>
            </a:r>
            <a:endParaRPr lang="fr-CA" dirty="0"/>
          </a:p>
          <a:p>
            <a:pPr lvl="3"/>
            <a:r>
              <a:rPr lang="fr-CA" dirty="0" err="1"/>
              <a:t>Fourth</a:t>
            </a:r>
            <a:r>
              <a:rPr lang="fr-CA" dirty="0"/>
              <a:t> </a:t>
            </a:r>
            <a:r>
              <a:rPr lang="fr-CA" dirty="0" err="1"/>
              <a:t>level</a:t>
            </a:r>
            <a:endParaRPr lang="fr-CA" dirty="0"/>
          </a:p>
          <a:p>
            <a:pPr lvl="4"/>
            <a:r>
              <a:rPr lang="fr-CA" dirty="0" err="1"/>
              <a:t>Fifth</a:t>
            </a:r>
            <a:r>
              <a:rPr lang="fr-CA" dirty="0"/>
              <a:t> </a:t>
            </a:r>
            <a:r>
              <a:rPr lang="fr-CA" dirty="0" err="1"/>
              <a:t>level</a:t>
            </a:r>
            <a:endParaRPr lang="en-US" dirty="0"/>
          </a:p>
        </p:txBody>
      </p:sp>
      <p:pic>
        <p:nvPicPr>
          <p:cNvPr id="20" name="Picture 19" descr="TAlogoill.png"/>
          <p:cNvPicPr>
            <a:picLocks noChangeAspect="1"/>
          </p:cNvPicPr>
          <p:nvPr userDrawn="1"/>
        </p:nvPicPr>
        <p:blipFill>
          <a:blip r:embed="rId2"/>
          <a:stretch>
            <a:fillRect/>
          </a:stretch>
        </p:blipFill>
        <p:spPr>
          <a:xfrm>
            <a:off x="304800" y="6357958"/>
            <a:ext cx="2538989" cy="304801"/>
          </a:xfrm>
          <a:prstGeom prst="rect">
            <a:avLst/>
          </a:prstGeom>
        </p:spPr>
      </p:pic>
      <p:sp>
        <p:nvSpPr>
          <p:cNvPr id="22" name="Rectangle 21"/>
          <p:cNvSpPr/>
          <p:nvPr userDrawn="1"/>
        </p:nvSpPr>
        <p:spPr>
          <a:xfrm>
            <a:off x="257172" y="6629400"/>
            <a:ext cx="3886200" cy="230832"/>
          </a:xfrm>
          <a:prstGeom prst="rect">
            <a:avLst/>
          </a:prstGeom>
        </p:spPr>
        <p:txBody>
          <a:bodyPr wrap="square">
            <a:spAutoFit/>
          </a:bodyPr>
          <a:lstStyle/>
          <a:p>
            <a:r>
              <a:rPr lang="en-US" sz="900" i="0" dirty="0" smtClean="0">
                <a:solidFill>
                  <a:schemeClr val="bg2"/>
                </a:solidFill>
              </a:rPr>
              <a:t>© </a:t>
            </a:r>
            <a:r>
              <a:rPr lang="en-US" sz="900" i="0" baseline="0" dirty="0" smtClean="0">
                <a:solidFill>
                  <a:schemeClr val="bg2"/>
                </a:solidFill>
              </a:rPr>
              <a:t>2010 </a:t>
            </a:r>
            <a:r>
              <a:rPr lang="en-US" sz="900" i="0" dirty="0" smtClean="0">
                <a:solidFill>
                  <a:schemeClr val="bg2"/>
                </a:solidFill>
              </a:rPr>
              <a:t>Trusted</a:t>
            </a:r>
            <a:r>
              <a:rPr lang="en-US" sz="900" i="0" baseline="0" dirty="0" smtClean="0">
                <a:solidFill>
                  <a:schemeClr val="bg2"/>
                </a:solidFill>
              </a:rPr>
              <a:t> Advisor Associates LLC. All rights reserved.</a:t>
            </a:r>
            <a:endParaRPr lang="en-US" sz="900" i="0" dirty="0">
              <a:solidFill>
                <a:schemeClr val="bg2"/>
              </a:solidFill>
            </a:endParaRPr>
          </a:p>
        </p:txBody>
      </p:sp>
      <p:sp>
        <p:nvSpPr>
          <p:cNvPr id="23" name="Slide Number Placeholder 5"/>
          <p:cNvSpPr txBox="1">
            <a:spLocks/>
          </p:cNvSpPr>
          <p:nvPr userDrawn="1"/>
        </p:nvSpPr>
        <p:spPr>
          <a:xfrm>
            <a:off x="6643702" y="6356350"/>
            <a:ext cx="2133600" cy="365125"/>
          </a:xfrm>
          <a:prstGeom prst="rect">
            <a:avLst/>
          </a:prstGeom>
        </p:spPr>
        <p:txBody>
          <a:bodyPr vert="horz" lIns="91440" tIns="45720" rIns="91440" bIns="45720" rtlCol="0" anchor="ctr"/>
          <a:lstStyle>
            <a:lvl1pPr algn="r">
              <a:defRPr sz="1200" b="1">
                <a:solidFill>
                  <a:srgbClr val="252422"/>
                </a:solidFill>
                <a:latin typeface="Georgia"/>
                <a:cs typeface="Georgia"/>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909F2424-0964-B142-BC00-C04FCE004E84}" type="slidenum">
              <a:rPr kumimoji="0" lang="en-US" sz="1200" b="0" i="0" u="none" strike="noStrike" kern="1200" cap="none" spc="0" normalizeH="0" baseline="0" noProof="0" smtClean="0">
                <a:ln>
                  <a:noFill/>
                </a:ln>
                <a:solidFill>
                  <a:srgbClr val="252422"/>
                </a:solidFill>
                <a:effectLst/>
                <a:uLnTx/>
                <a:uFillTx/>
                <a:latin typeface="Georgia"/>
                <a:ea typeface="+mn-ea"/>
                <a:cs typeface="Georgia"/>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dirty="0">
              <a:ln>
                <a:noFill/>
              </a:ln>
              <a:solidFill>
                <a:srgbClr val="252422"/>
              </a:solidFill>
              <a:effectLst/>
              <a:uLnTx/>
              <a:uFillTx/>
              <a:latin typeface="Georgia"/>
              <a:ea typeface="+mn-ea"/>
              <a:cs typeface="Georgia"/>
            </a:endParaRPr>
          </a:p>
        </p:txBody>
      </p:sp>
      <p:sp>
        <p:nvSpPr>
          <p:cNvPr id="18" name="TextBox 17"/>
          <p:cNvSpPr txBox="1"/>
          <p:nvPr userDrawn="1"/>
        </p:nvSpPr>
        <p:spPr>
          <a:xfrm>
            <a:off x="8143900" y="6540365"/>
            <a:ext cx="1357322" cy="246221"/>
          </a:xfrm>
          <a:prstGeom prst="rect">
            <a:avLst/>
          </a:prstGeom>
          <a:noFill/>
        </p:spPr>
        <p:txBody>
          <a:bodyPr wrap="square" rtlCol="0">
            <a:spAutoFit/>
          </a:bodyPr>
          <a:lstStyle/>
          <a:p>
            <a:r>
              <a:rPr lang="en-US" sz="1000" dirty="0" smtClean="0">
                <a:solidFill>
                  <a:schemeClr val="bg2"/>
                </a:solidFill>
              </a:rPr>
              <a:t>October 2010</a:t>
            </a:r>
            <a:endParaRPr lang="en-US" sz="1000" dirty="0">
              <a:solidFill>
                <a:schemeClr val="bg2"/>
              </a:solidFill>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reserve="1" userDrawn="1">
  <p:cSld name="3_Title and Content">
    <p:spTree>
      <p:nvGrpSpPr>
        <p:cNvPr id="1" name=""/>
        <p:cNvGrpSpPr/>
        <p:nvPr/>
      </p:nvGrpSpPr>
      <p:grpSpPr>
        <a:xfrm>
          <a:off x="0" y="0"/>
          <a:ext cx="0" cy="0"/>
          <a:chOff x="0" y="0"/>
          <a:chExt cx="0" cy="0"/>
        </a:xfrm>
      </p:grpSpPr>
      <p:sp>
        <p:nvSpPr>
          <p:cNvPr id="50" name="Rectangle 49"/>
          <p:cNvSpPr/>
          <p:nvPr userDrawn="1"/>
        </p:nvSpPr>
        <p:spPr>
          <a:xfrm>
            <a:off x="0" y="1905000"/>
            <a:ext cx="9144000" cy="3427412"/>
          </a:xfrm>
          <a:prstGeom prst="rect">
            <a:avLst/>
          </a:prstGeom>
          <a:gradFill flip="none" rotWithShape="1">
            <a:gsLst>
              <a:gs pos="0">
                <a:srgbClr val="85908E">
                  <a:alpha val="81000"/>
                </a:srgbClr>
              </a:gs>
              <a:gs pos="100000">
                <a:srgbClr val="BACBCA">
                  <a:alpha val="81000"/>
                </a:srgbClr>
              </a:gs>
            </a:gsLst>
            <a:lin ang="0" scaled="1"/>
            <a:tileRect/>
          </a:gradFill>
          <a:ln>
            <a:noFill/>
          </a:ln>
          <a:effectLst/>
        </p:spPr>
        <p:style>
          <a:lnRef idx="1">
            <a:schemeClr val="accent1"/>
          </a:lnRef>
          <a:fillRef idx="3">
            <a:schemeClr val="accent1"/>
          </a:fillRef>
          <a:effectRef idx="2">
            <a:schemeClr val="accent1"/>
          </a:effectRef>
          <a:fontRef idx="minor">
            <a:schemeClr val="lt1"/>
          </a:fontRef>
        </p:style>
        <p:txBody>
          <a:bodyPr anchor="ctr">
            <a:prstTxWarp prst="textNoShape">
              <a:avLst/>
            </a:prstTxWarp>
          </a:bodyPr>
          <a:lstStyle/>
          <a:p>
            <a:pPr marL="200025" lvl="1" algn="ctr" eaLnBrk="0" hangingPunct="0">
              <a:lnSpc>
                <a:spcPts val="1100"/>
              </a:lnSpc>
              <a:defRPr/>
            </a:pPr>
            <a:endParaRPr lang="en-US" dirty="0">
              <a:solidFill>
                <a:schemeClr val="bg2"/>
              </a:solidFill>
              <a:ea typeface="ＭＳ Ｐゴシック" charset="-128"/>
              <a:cs typeface="ＭＳ Ｐゴシック" charset="-128"/>
            </a:endParaRPr>
          </a:p>
        </p:txBody>
      </p:sp>
      <p:cxnSp>
        <p:nvCxnSpPr>
          <p:cNvPr id="51" name="Straight Connector 50"/>
          <p:cNvCxnSpPr/>
          <p:nvPr userDrawn="1"/>
        </p:nvCxnSpPr>
        <p:spPr>
          <a:xfrm>
            <a:off x="0" y="1905000"/>
            <a:ext cx="9144000" cy="1588"/>
          </a:xfrm>
          <a:prstGeom prst="line">
            <a:avLst/>
          </a:prstGeom>
          <a:ln>
            <a:solidFill>
              <a:srgbClr val="FFFFFF"/>
            </a:solidFill>
          </a:ln>
        </p:spPr>
        <p:style>
          <a:lnRef idx="2">
            <a:schemeClr val="accent1"/>
          </a:lnRef>
          <a:fillRef idx="0">
            <a:schemeClr val="accent1"/>
          </a:fillRef>
          <a:effectRef idx="1">
            <a:schemeClr val="accent1"/>
          </a:effectRef>
          <a:fontRef idx="minor">
            <a:schemeClr val="tx1"/>
          </a:fontRef>
        </p:style>
      </p:cxnSp>
      <p:sp>
        <p:nvSpPr>
          <p:cNvPr id="13" name="Rectangle 12"/>
          <p:cNvSpPr/>
          <p:nvPr userDrawn="1"/>
        </p:nvSpPr>
        <p:spPr>
          <a:xfrm>
            <a:off x="0" y="5290078"/>
            <a:ext cx="9144000" cy="805922"/>
          </a:xfrm>
          <a:prstGeom prst="rect">
            <a:avLst/>
          </a:prstGeom>
          <a:gradFill flip="none" rotWithShape="1">
            <a:gsLst>
              <a:gs pos="100000">
                <a:schemeClr val="accent6">
                  <a:lumMod val="75000"/>
                </a:schemeClr>
              </a:gs>
              <a:gs pos="0">
                <a:schemeClr val="accent6"/>
              </a:gs>
            </a:gsLst>
            <a:path path="circle">
              <a:fillToRect l="100000" t="100000"/>
            </a:path>
            <a:tileRect r="-100000" b="-100000"/>
          </a:gradFill>
          <a:ln>
            <a:noFill/>
          </a:ln>
          <a:effectLst>
            <a:outerShdw blurRad="50800" dist="38100" dir="2700000">
              <a:srgbClr val="000000">
                <a:alpha val="43000"/>
              </a:srgbClr>
            </a:outerShdw>
          </a:effectLst>
        </p:spPr>
        <p:style>
          <a:lnRef idx="1">
            <a:schemeClr val="accent1"/>
          </a:lnRef>
          <a:fillRef idx="3">
            <a:schemeClr val="accent1"/>
          </a:fillRef>
          <a:effectRef idx="2">
            <a:schemeClr val="accent1"/>
          </a:effectRef>
          <a:fontRef idx="minor">
            <a:schemeClr val="lt1"/>
          </a:fontRef>
        </p:style>
        <p:txBody>
          <a:bodyPr anchor="ctr">
            <a:prstTxWarp prst="textNoShape">
              <a:avLst/>
            </a:prstTxWarp>
          </a:bodyPr>
          <a:lstStyle/>
          <a:p>
            <a:pPr algn="ctr">
              <a:defRPr/>
            </a:pPr>
            <a:endParaRPr lang="en-US" dirty="0">
              <a:solidFill>
                <a:srgbClr val="FFFFFF"/>
              </a:solidFill>
              <a:ea typeface="ＭＳ Ｐゴシック" charset="-128"/>
              <a:cs typeface="ＭＳ Ｐゴシック" charset="-128"/>
            </a:endParaRPr>
          </a:p>
        </p:txBody>
      </p:sp>
      <p:sp>
        <p:nvSpPr>
          <p:cNvPr id="2" name="Title 1"/>
          <p:cNvSpPr>
            <a:spLocks noGrp="1"/>
          </p:cNvSpPr>
          <p:nvPr>
            <p:ph type="title" hasCustomPrompt="1"/>
          </p:nvPr>
        </p:nvSpPr>
        <p:spPr>
          <a:xfrm>
            <a:off x="457200" y="914400"/>
            <a:ext cx="8229600" cy="457200"/>
          </a:xfrm>
        </p:spPr>
        <p:txBody>
          <a:bodyPr>
            <a:noAutofit/>
          </a:bodyPr>
          <a:lstStyle>
            <a:lvl1pPr>
              <a:defRPr sz="3600">
                <a:solidFill>
                  <a:srgbClr val="BED4D4"/>
                </a:solidFill>
              </a:defRPr>
            </a:lvl1pPr>
          </a:lstStyle>
          <a:p>
            <a:r>
              <a:rPr lang="fr-CA" dirty="0"/>
              <a:t>Main </a:t>
            </a:r>
            <a:r>
              <a:rPr lang="fr-CA" dirty="0" err="1"/>
              <a:t>title</a:t>
            </a:r>
            <a:endParaRPr lang="en-US" dirty="0"/>
          </a:p>
        </p:txBody>
      </p:sp>
      <p:sp>
        <p:nvSpPr>
          <p:cNvPr id="12" name="Text Placeholder 11"/>
          <p:cNvSpPr>
            <a:spLocks noGrp="1"/>
          </p:cNvSpPr>
          <p:nvPr>
            <p:ph type="body" sz="quarter" idx="13" hasCustomPrompt="1"/>
          </p:nvPr>
        </p:nvSpPr>
        <p:spPr>
          <a:xfrm>
            <a:off x="457200" y="1371600"/>
            <a:ext cx="8229600" cy="304800"/>
          </a:xfrm>
        </p:spPr>
        <p:txBody>
          <a:bodyPr lIns="0" tIns="0" rIns="0" bIns="0">
            <a:noAutofit/>
          </a:bodyPr>
          <a:lstStyle>
            <a:lvl1pPr>
              <a:buNone/>
              <a:defRPr sz="1600" cap="all">
                <a:solidFill>
                  <a:schemeClr val="tx2"/>
                </a:solidFill>
              </a:defRPr>
            </a:lvl1pPr>
          </a:lstStyle>
          <a:p>
            <a:pPr lvl="0"/>
            <a:r>
              <a:rPr lang="en-US"/>
              <a:t>Subtitle</a:t>
            </a:r>
          </a:p>
        </p:txBody>
      </p:sp>
      <p:cxnSp>
        <p:nvCxnSpPr>
          <p:cNvPr id="17" name="Straight Connector 16"/>
          <p:cNvCxnSpPr/>
          <p:nvPr userDrawn="1"/>
        </p:nvCxnSpPr>
        <p:spPr>
          <a:xfrm>
            <a:off x="0" y="5274734"/>
            <a:ext cx="9144000" cy="1588"/>
          </a:xfrm>
          <a:prstGeom prst="line">
            <a:avLst/>
          </a:prstGeom>
          <a:ln>
            <a:solidFill>
              <a:srgbClr val="FFFFFF"/>
            </a:solidFill>
          </a:ln>
        </p:spPr>
        <p:style>
          <a:lnRef idx="2">
            <a:schemeClr val="accent1"/>
          </a:lnRef>
          <a:fillRef idx="0">
            <a:schemeClr val="accent1"/>
          </a:fillRef>
          <a:effectRef idx="1">
            <a:schemeClr val="accent1"/>
          </a:effectRef>
          <a:fontRef idx="minor">
            <a:schemeClr val="tx1"/>
          </a:fontRef>
        </p:style>
      </p:cxnSp>
      <p:sp>
        <p:nvSpPr>
          <p:cNvPr id="25" name="Title 1"/>
          <p:cNvSpPr txBox="1">
            <a:spLocks/>
          </p:cNvSpPr>
          <p:nvPr userDrawn="1"/>
        </p:nvSpPr>
        <p:spPr bwMode="auto">
          <a:xfrm>
            <a:off x="457200" y="5274734"/>
            <a:ext cx="8153400" cy="821266"/>
          </a:xfrm>
          <a:prstGeom prst="rect">
            <a:avLst/>
          </a:prstGeom>
          <a:noFill/>
          <a:ln w="9525">
            <a:noFill/>
            <a:miter lim="800000"/>
            <a:headEnd/>
            <a:tailEnd/>
          </a:ln>
        </p:spPr>
        <p:txBody>
          <a:bodyPr lIns="0" tIns="0" rIns="0" bIns="0" anchor="ctr" anchorCtr="0">
            <a:prstTxWarp prst="textNoShape">
              <a:avLst/>
            </a:prstTxWarp>
          </a:bodyPr>
          <a:lstStyle/>
          <a:p>
            <a:pPr algn="r" eaLnBrk="0" hangingPunct="0">
              <a:lnSpc>
                <a:spcPct val="100000"/>
              </a:lnSpc>
              <a:spcAft>
                <a:spcPts val="0"/>
              </a:spcAft>
            </a:pPr>
            <a:r>
              <a:rPr lang="en-US" sz="2000" b="0" dirty="0" smtClean="0">
                <a:solidFill>
                  <a:schemeClr val="tx1"/>
                </a:solidFill>
                <a:latin typeface="Georgia" pitchFamily="-65" charset="0"/>
                <a:ea typeface="Arial" pitchFamily="-65" charset="0"/>
                <a:cs typeface="Arial" pitchFamily="-65" charset="0"/>
              </a:rPr>
              <a:t>Trust, </a:t>
            </a:r>
            <a:r>
              <a:rPr lang="en-US" sz="2000" b="0" baseline="0" dirty="0" smtClean="0">
                <a:solidFill>
                  <a:schemeClr val="tx1"/>
                </a:solidFill>
                <a:latin typeface="Georgia" pitchFamily="-65" charset="0"/>
                <a:ea typeface="Arial" pitchFamily="-65" charset="0"/>
                <a:cs typeface="Arial" pitchFamily="-65" charset="0"/>
              </a:rPr>
              <a:t>Buying </a:t>
            </a:r>
            <a:r>
              <a:rPr lang="en-US" sz="1400" b="0" cap="all" baseline="0" dirty="0" smtClean="0">
                <a:solidFill>
                  <a:schemeClr val="tx1"/>
                </a:solidFill>
                <a:latin typeface="Georgia" pitchFamily="-65" charset="0"/>
                <a:ea typeface="Arial" pitchFamily="-65" charset="0"/>
                <a:cs typeface="Arial" pitchFamily="-65" charset="0"/>
              </a:rPr>
              <a:t>and</a:t>
            </a:r>
            <a:r>
              <a:rPr lang="en-US" sz="2000" b="0" baseline="0" dirty="0" smtClean="0">
                <a:solidFill>
                  <a:schemeClr val="tx1"/>
                </a:solidFill>
                <a:latin typeface="Georgia" pitchFamily="-65" charset="0"/>
                <a:ea typeface="Arial" pitchFamily="-65" charset="0"/>
                <a:cs typeface="Arial" pitchFamily="-65" charset="0"/>
              </a:rPr>
              <a:t> Selling</a:t>
            </a:r>
            <a:endParaRPr lang="en-US" sz="2000" b="0" dirty="0">
              <a:solidFill>
                <a:schemeClr val="tx1"/>
              </a:solidFill>
              <a:latin typeface="Georgia" pitchFamily="-65" charset="0"/>
              <a:ea typeface="Arial" pitchFamily="-65" charset="0"/>
              <a:cs typeface="Arial" pitchFamily="-65" charset="0"/>
            </a:endParaRPr>
          </a:p>
        </p:txBody>
      </p:sp>
      <p:sp>
        <p:nvSpPr>
          <p:cNvPr id="19" name="Rectangle 18"/>
          <p:cNvSpPr/>
          <p:nvPr userDrawn="1"/>
        </p:nvSpPr>
        <p:spPr bwMode="auto">
          <a:xfrm>
            <a:off x="0" y="6096000"/>
            <a:ext cx="9144000" cy="762000"/>
          </a:xfrm>
          <a:prstGeom prst="rect">
            <a:avLst/>
          </a:prstGeom>
          <a:solidFill>
            <a:schemeClr val="tx1"/>
          </a:solidFill>
          <a:ln>
            <a:noFill/>
          </a:ln>
          <a:effectLst>
            <a:outerShdw blurRad="127000" dist="63500" dir="16200000">
              <a:srgbClr val="000000">
                <a:alpha val="49000"/>
              </a:srgbClr>
            </a:outerShdw>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dirty="0"/>
          </a:p>
        </p:txBody>
      </p:sp>
      <p:sp>
        <p:nvSpPr>
          <p:cNvPr id="16" name="Content Placeholder 15"/>
          <p:cNvSpPr>
            <a:spLocks noGrp="1"/>
          </p:cNvSpPr>
          <p:nvPr>
            <p:ph sz="quarter" idx="14"/>
          </p:nvPr>
        </p:nvSpPr>
        <p:spPr>
          <a:xfrm>
            <a:off x="457200" y="2209800"/>
            <a:ext cx="8229600" cy="2743200"/>
          </a:xfrm>
        </p:spPr>
        <p:txBody>
          <a:bodyPr/>
          <a:lstStyle>
            <a:lvl1pPr>
              <a:defRPr sz="2800"/>
            </a:lvl1pPr>
          </a:lstStyle>
          <a:p>
            <a:pPr lvl="0"/>
            <a:r>
              <a:rPr lang="fr-CA" dirty="0"/>
              <a:t>Click to </a:t>
            </a:r>
            <a:r>
              <a:rPr lang="fr-CA" dirty="0" err="1"/>
              <a:t>edit</a:t>
            </a:r>
            <a:r>
              <a:rPr lang="fr-CA" dirty="0"/>
              <a:t> Master </a:t>
            </a:r>
            <a:r>
              <a:rPr lang="fr-CA" dirty="0" err="1"/>
              <a:t>text</a:t>
            </a:r>
            <a:r>
              <a:rPr lang="fr-CA" dirty="0"/>
              <a:t> styles</a:t>
            </a:r>
          </a:p>
          <a:p>
            <a:pPr lvl="1"/>
            <a:r>
              <a:rPr lang="fr-CA" dirty="0"/>
              <a:t>Second </a:t>
            </a:r>
            <a:r>
              <a:rPr lang="fr-CA" dirty="0" err="1"/>
              <a:t>level</a:t>
            </a:r>
            <a:endParaRPr lang="fr-CA" dirty="0"/>
          </a:p>
          <a:p>
            <a:pPr lvl="2"/>
            <a:r>
              <a:rPr lang="fr-CA" dirty="0" err="1"/>
              <a:t>Third</a:t>
            </a:r>
            <a:r>
              <a:rPr lang="fr-CA" dirty="0"/>
              <a:t> </a:t>
            </a:r>
            <a:r>
              <a:rPr lang="fr-CA" dirty="0" err="1"/>
              <a:t>level</a:t>
            </a:r>
            <a:endParaRPr lang="fr-CA" dirty="0"/>
          </a:p>
          <a:p>
            <a:pPr lvl="3"/>
            <a:r>
              <a:rPr lang="fr-CA" dirty="0" err="1"/>
              <a:t>Fourth</a:t>
            </a:r>
            <a:r>
              <a:rPr lang="fr-CA" dirty="0"/>
              <a:t> </a:t>
            </a:r>
            <a:r>
              <a:rPr lang="fr-CA" dirty="0" err="1"/>
              <a:t>level</a:t>
            </a:r>
            <a:endParaRPr lang="fr-CA" dirty="0"/>
          </a:p>
          <a:p>
            <a:pPr lvl="4"/>
            <a:r>
              <a:rPr lang="fr-CA" dirty="0" err="1"/>
              <a:t>Fifth</a:t>
            </a:r>
            <a:r>
              <a:rPr lang="fr-CA" dirty="0"/>
              <a:t> </a:t>
            </a:r>
            <a:r>
              <a:rPr lang="fr-CA" dirty="0" err="1"/>
              <a:t>level</a:t>
            </a:r>
            <a:endParaRPr lang="en-US" dirty="0"/>
          </a:p>
        </p:txBody>
      </p:sp>
      <p:pic>
        <p:nvPicPr>
          <p:cNvPr id="20" name="Picture 19" descr="TAlogoill.png"/>
          <p:cNvPicPr>
            <a:picLocks noChangeAspect="1"/>
          </p:cNvPicPr>
          <p:nvPr userDrawn="1"/>
        </p:nvPicPr>
        <p:blipFill>
          <a:blip r:embed="rId2"/>
          <a:stretch>
            <a:fillRect/>
          </a:stretch>
        </p:blipFill>
        <p:spPr>
          <a:xfrm>
            <a:off x="304800" y="6357958"/>
            <a:ext cx="2538989" cy="304801"/>
          </a:xfrm>
          <a:prstGeom prst="rect">
            <a:avLst/>
          </a:prstGeom>
        </p:spPr>
      </p:pic>
      <p:sp>
        <p:nvSpPr>
          <p:cNvPr id="22" name="Rectangle 21"/>
          <p:cNvSpPr/>
          <p:nvPr userDrawn="1"/>
        </p:nvSpPr>
        <p:spPr>
          <a:xfrm>
            <a:off x="257172" y="6629400"/>
            <a:ext cx="3886200" cy="230832"/>
          </a:xfrm>
          <a:prstGeom prst="rect">
            <a:avLst/>
          </a:prstGeom>
        </p:spPr>
        <p:txBody>
          <a:bodyPr wrap="square">
            <a:spAutoFit/>
          </a:bodyPr>
          <a:lstStyle/>
          <a:p>
            <a:r>
              <a:rPr lang="en-US" sz="900" i="0" dirty="0" smtClean="0">
                <a:solidFill>
                  <a:schemeClr val="bg2"/>
                </a:solidFill>
              </a:rPr>
              <a:t>© </a:t>
            </a:r>
            <a:r>
              <a:rPr lang="en-US" sz="900" i="0" baseline="0" dirty="0" smtClean="0">
                <a:solidFill>
                  <a:schemeClr val="bg2"/>
                </a:solidFill>
              </a:rPr>
              <a:t>2010 </a:t>
            </a:r>
            <a:r>
              <a:rPr lang="en-US" sz="900" i="0" dirty="0" smtClean="0">
                <a:solidFill>
                  <a:schemeClr val="bg2"/>
                </a:solidFill>
              </a:rPr>
              <a:t>Trusted</a:t>
            </a:r>
            <a:r>
              <a:rPr lang="en-US" sz="900" i="0" baseline="0" dirty="0" smtClean="0">
                <a:solidFill>
                  <a:schemeClr val="bg2"/>
                </a:solidFill>
              </a:rPr>
              <a:t> Advisor Associates LLC. All rights reserved.</a:t>
            </a:r>
            <a:endParaRPr lang="en-US" sz="900" i="0" dirty="0">
              <a:solidFill>
                <a:schemeClr val="bg2"/>
              </a:solidFill>
            </a:endParaRPr>
          </a:p>
        </p:txBody>
      </p:sp>
      <p:sp>
        <p:nvSpPr>
          <p:cNvPr id="23" name="Slide Number Placeholder 5"/>
          <p:cNvSpPr txBox="1">
            <a:spLocks/>
          </p:cNvSpPr>
          <p:nvPr userDrawn="1"/>
        </p:nvSpPr>
        <p:spPr>
          <a:xfrm>
            <a:off x="6643702" y="6356350"/>
            <a:ext cx="2133600" cy="365125"/>
          </a:xfrm>
          <a:prstGeom prst="rect">
            <a:avLst/>
          </a:prstGeom>
        </p:spPr>
        <p:txBody>
          <a:bodyPr vert="horz" lIns="91440" tIns="45720" rIns="91440" bIns="45720" rtlCol="0" anchor="ctr"/>
          <a:lstStyle>
            <a:lvl1pPr algn="r">
              <a:defRPr sz="1200" b="1">
                <a:solidFill>
                  <a:srgbClr val="252422"/>
                </a:solidFill>
                <a:latin typeface="Georgia"/>
                <a:cs typeface="Georgia"/>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909F2424-0964-B142-BC00-C04FCE004E84}" type="slidenum">
              <a:rPr kumimoji="0" lang="en-US" sz="1200" b="0" i="0" u="none" strike="noStrike" kern="1200" cap="none" spc="0" normalizeH="0" baseline="0" noProof="0" smtClean="0">
                <a:ln>
                  <a:noFill/>
                </a:ln>
                <a:solidFill>
                  <a:srgbClr val="252422"/>
                </a:solidFill>
                <a:effectLst/>
                <a:uLnTx/>
                <a:uFillTx/>
                <a:latin typeface="Georgia"/>
                <a:ea typeface="+mn-ea"/>
                <a:cs typeface="Georgia"/>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dirty="0">
              <a:ln>
                <a:noFill/>
              </a:ln>
              <a:solidFill>
                <a:srgbClr val="252422"/>
              </a:solidFill>
              <a:effectLst/>
              <a:uLnTx/>
              <a:uFillTx/>
              <a:latin typeface="Georgia"/>
              <a:ea typeface="+mn-ea"/>
              <a:cs typeface="Georgia"/>
            </a:endParaRPr>
          </a:p>
        </p:txBody>
      </p:sp>
      <p:sp>
        <p:nvSpPr>
          <p:cNvPr id="18" name="TextBox 17"/>
          <p:cNvSpPr txBox="1"/>
          <p:nvPr userDrawn="1"/>
        </p:nvSpPr>
        <p:spPr>
          <a:xfrm>
            <a:off x="8143900" y="6540365"/>
            <a:ext cx="1357322" cy="246221"/>
          </a:xfrm>
          <a:prstGeom prst="rect">
            <a:avLst/>
          </a:prstGeom>
          <a:noFill/>
        </p:spPr>
        <p:txBody>
          <a:bodyPr wrap="square" rtlCol="0">
            <a:spAutoFit/>
          </a:bodyPr>
          <a:lstStyle/>
          <a:p>
            <a:r>
              <a:rPr lang="en-US" sz="1000" dirty="0" smtClean="0">
                <a:solidFill>
                  <a:schemeClr val="bg2"/>
                </a:solidFill>
              </a:rPr>
              <a:t>October 2010</a:t>
            </a:r>
            <a:endParaRPr lang="en-US" sz="1000" dirty="0">
              <a:solidFill>
                <a:schemeClr val="bg2"/>
              </a:solidFill>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_rels/slideMaster2.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2"/>
      </p:bgRef>
    </p:bg>
    <p:spTree>
      <p:nvGrpSpPr>
        <p:cNvPr id="1" name=""/>
        <p:cNvGrpSpPr/>
        <p:nvPr/>
      </p:nvGrpSpPr>
      <p:grpSpPr>
        <a:xfrm>
          <a:off x="0" y="0"/>
          <a:ext cx="0" cy="0"/>
          <a:chOff x="0" y="0"/>
          <a:chExt cx="0" cy="0"/>
        </a:xfrm>
      </p:grpSpPr>
      <p:sp>
        <p:nvSpPr>
          <p:cNvPr id="5" name="Rectangle 4"/>
          <p:cNvSpPr/>
          <p:nvPr userDrawn="1"/>
        </p:nvSpPr>
        <p:spPr>
          <a:xfrm>
            <a:off x="0" y="0"/>
            <a:ext cx="9144000" cy="6858000"/>
          </a:xfrm>
          <a:prstGeom prst="rect">
            <a:avLst/>
          </a:prstGeom>
          <a:gradFill flip="none" rotWithShape="1">
            <a:gsLst>
              <a:gs pos="100000">
                <a:srgbClr val="141310"/>
              </a:gs>
              <a:gs pos="0">
                <a:srgbClr val="3B3B3A"/>
              </a:gs>
              <a:gs pos="57000">
                <a:srgbClr val="31302D"/>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txBody>
          <a:bodyPr anchor="ctr">
            <a:prstTxWarp prst="textNoShape">
              <a:avLst/>
            </a:prstTxWarp>
          </a:bodyPr>
          <a:lstStyle/>
          <a:p>
            <a:pPr algn="ctr">
              <a:defRPr/>
            </a:pPr>
            <a:endParaRPr lang="en-US" dirty="0">
              <a:solidFill>
                <a:srgbClr val="FFFFFF"/>
              </a:solidFill>
              <a:ea typeface="ＭＳ Ｐゴシック" charset="-128"/>
              <a:cs typeface="ＭＳ Ｐゴシック" charset="-128"/>
            </a:endParaRPr>
          </a:p>
        </p:txBody>
      </p:sp>
      <p:sp>
        <p:nvSpPr>
          <p:cNvPr id="2" name="Title Placeholder 1"/>
          <p:cNvSpPr>
            <a:spLocks noGrp="1"/>
          </p:cNvSpPr>
          <p:nvPr userDrawn="1">
            <p:ph type="title"/>
          </p:nvPr>
        </p:nvSpPr>
        <p:spPr>
          <a:xfrm>
            <a:off x="457200" y="1143000"/>
            <a:ext cx="8229600" cy="609600"/>
          </a:xfrm>
          <a:prstGeom prst="rect">
            <a:avLst/>
          </a:prstGeom>
        </p:spPr>
        <p:txBody>
          <a:bodyPr vert="horz" lIns="0" tIns="0" rIns="0" bIns="0" rtlCol="0" anchor="b" anchorCtr="0">
            <a:normAutofit/>
          </a:bodyPr>
          <a:lstStyle/>
          <a:p>
            <a:r>
              <a:rPr lang="fr-CA" dirty="0"/>
              <a:t>Click to </a:t>
            </a:r>
            <a:r>
              <a:rPr lang="fr-CA" dirty="0" err="1"/>
              <a:t>edit</a:t>
            </a:r>
            <a:r>
              <a:rPr lang="fr-CA" dirty="0"/>
              <a:t> Master </a:t>
            </a:r>
            <a:r>
              <a:rPr lang="fr-CA" dirty="0" err="1"/>
              <a:t>title</a:t>
            </a:r>
            <a:r>
              <a:rPr lang="fr-CA" dirty="0"/>
              <a:t> style</a:t>
            </a:r>
            <a:endParaRPr lang="en-US" dirty="0"/>
          </a:p>
        </p:txBody>
      </p:sp>
      <p:sp>
        <p:nvSpPr>
          <p:cNvPr id="3" name="Text Placeholder 2"/>
          <p:cNvSpPr>
            <a:spLocks noGrp="1"/>
          </p:cNvSpPr>
          <p:nvPr userDrawn="1">
            <p:ph type="body" idx="1"/>
          </p:nvPr>
        </p:nvSpPr>
        <p:spPr>
          <a:xfrm>
            <a:off x="457200" y="2133600"/>
            <a:ext cx="8229600" cy="2971799"/>
          </a:xfrm>
          <a:prstGeom prst="rect">
            <a:avLst/>
          </a:prstGeom>
        </p:spPr>
        <p:txBody>
          <a:bodyPr vert="horz" lIns="91440" tIns="45720" rIns="91440" bIns="45720" rtlCol="0">
            <a:normAutofit/>
          </a:bodyPr>
          <a:lstStyle/>
          <a:p>
            <a:pPr lvl="0"/>
            <a:r>
              <a:rPr lang="fr-CA" dirty="0"/>
              <a:t>Click to </a:t>
            </a:r>
            <a:r>
              <a:rPr lang="fr-CA" dirty="0" err="1"/>
              <a:t>edit</a:t>
            </a:r>
            <a:r>
              <a:rPr lang="fr-CA" dirty="0"/>
              <a:t> Master </a:t>
            </a:r>
            <a:r>
              <a:rPr lang="fr-CA" dirty="0" err="1"/>
              <a:t>text</a:t>
            </a:r>
            <a:r>
              <a:rPr lang="fr-CA" dirty="0"/>
              <a:t> styles</a:t>
            </a:r>
          </a:p>
          <a:p>
            <a:pPr lvl="1"/>
            <a:r>
              <a:rPr lang="fr-CA" dirty="0"/>
              <a:t>Second </a:t>
            </a:r>
            <a:r>
              <a:rPr lang="fr-CA" dirty="0" err="1"/>
              <a:t>level</a:t>
            </a:r>
            <a:endParaRPr lang="fr-CA" dirty="0"/>
          </a:p>
          <a:p>
            <a:pPr lvl="2"/>
            <a:r>
              <a:rPr lang="fr-CA" dirty="0" err="1"/>
              <a:t>Thirdlevel</a:t>
            </a:r>
            <a:endParaRPr lang="fr-CA" dirty="0"/>
          </a:p>
          <a:p>
            <a:pPr lvl="3"/>
            <a:r>
              <a:rPr lang="fr-CA" dirty="0" err="1"/>
              <a:t>Fourthlevel</a:t>
            </a:r>
            <a:endParaRPr lang="fr-CA" dirty="0"/>
          </a:p>
          <a:p>
            <a:pPr lvl="4"/>
            <a:r>
              <a:rPr lang="fr-CA" dirty="0" err="1"/>
              <a:t>Fifthlevel</a:t>
            </a:r>
            <a:endParaRPr lang="en-US" dirty="0"/>
          </a:p>
        </p:txBody>
      </p:sp>
      <p:sp>
        <p:nvSpPr>
          <p:cNvPr id="6" name="TextBox 5"/>
          <p:cNvSpPr txBox="1"/>
          <p:nvPr userDrawn="1"/>
        </p:nvSpPr>
        <p:spPr>
          <a:xfrm>
            <a:off x="2514600" y="6172200"/>
            <a:ext cx="5410200" cy="276999"/>
          </a:xfrm>
          <a:prstGeom prst="rect">
            <a:avLst/>
          </a:prstGeom>
          <a:noFill/>
        </p:spPr>
        <p:txBody>
          <a:bodyPr wrap="square" rtlCol="0">
            <a:spAutoFit/>
          </a:bodyPr>
          <a:lstStyle/>
          <a:p>
            <a:r>
              <a:rPr lang="en-US" sz="1200" dirty="0" smtClean="0"/>
              <a:t>© Trusted</a:t>
            </a:r>
            <a:r>
              <a:rPr lang="en-US" sz="1200" baseline="0" dirty="0" smtClean="0"/>
              <a:t> Advisor Associates LLC, 2010 all rights reserved</a:t>
            </a:r>
            <a:endParaRPr lang="en-US" sz="1200"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60" r:id="rId7"/>
    <p:sldLayoutId id="2147483655" r:id="rId8"/>
    <p:sldLayoutId id="2147483656" r:id="rId9"/>
    <p:sldLayoutId id="2147483657" r:id="rId10"/>
    <p:sldLayoutId id="2147483658" r:id="rId11"/>
    <p:sldLayoutId id="2147483661" r:id="rId12"/>
    <p:sldLayoutId id="2147483659" r:id="rId13"/>
  </p:sldLayoutIdLst>
  <p:txStyles>
    <p:titleStyle>
      <a:lvl1pPr algn="l" defTabSz="457200" rtl="0" eaLnBrk="1" latinLnBrk="0" hangingPunct="1">
        <a:spcBef>
          <a:spcPct val="0"/>
        </a:spcBef>
        <a:buNone/>
        <a:defRPr sz="4400" kern="1200">
          <a:solidFill>
            <a:schemeClr val="tx1"/>
          </a:solidFill>
          <a:latin typeface="+mj-lt"/>
          <a:ea typeface="+mj-ea"/>
          <a:cs typeface="+mj-cs"/>
        </a:defRPr>
      </a:lvl1pPr>
    </p:titleStyle>
    <p:bodyStyle>
      <a:lvl1pPr marL="0" indent="0" algn="l" defTabSz="457200" rtl="0" eaLnBrk="1" latinLnBrk="0" hangingPunct="1">
        <a:lnSpc>
          <a:spcPct val="100000"/>
        </a:lnSpc>
        <a:spcBef>
          <a:spcPct val="20000"/>
        </a:spcBef>
        <a:spcAft>
          <a:spcPts val="1200"/>
        </a:spcAft>
        <a:buFont typeface="Arial"/>
        <a:buNone/>
        <a:defRPr sz="2400" kern="1200">
          <a:solidFill>
            <a:schemeClr val="tx1"/>
          </a:solidFill>
          <a:latin typeface="+mn-lt"/>
          <a:ea typeface="+mn-ea"/>
          <a:cs typeface="+mn-cs"/>
        </a:defRPr>
      </a:lvl1pPr>
      <a:lvl2pPr marL="889200" indent="-342000" algn="l" defTabSz="457200" rtl="0" eaLnBrk="1" latinLnBrk="0" hangingPunct="1">
        <a:lnSpc>
          <a:spcPct val="100000"/>
        </a:lnSpc>
        <a:spcBef>
          <a:spcPct val="20000"/>
        </a:spcBef>
        <a:spcAft>
          <a:spcPts val="1200"/>
        </a:spcAft>
        <a:buSzPct val="119000"/>
        <a:buFont typeface="+mj-lt"/>
        <a:buAutoNum type="arabicPeriod"/>
        <a:defRPr sz="2000" kern="1200">
          <a:solidFill>
            <a:schemeClr val="tx1"/>
          </a:solidFill>
          <a:latin typeface="+mn-lt"/>
          <a:ea typeface="+mn-ea"/>
          <a:cs typeface="+mn-cs"/>
        </a:defRPr>
      </a:lvl2pPr>
      <a:lvl3pPr marL="799200" indent="-228600" algn="l" defTabSz="457200" rtl="0" eaLnBrk="1" latinLnBrk="0" hangingPunct="1">
        <a:lnSpc>
          <a:spcPct val="100000"/>
        </a:lnSpc>
        <a:spcBef>
          <a:spcPts val="600"/>
        </a:spcBef>
        <a:spcAft>
          <a:spcPts val="1200"/>
        </a:spcAft>
        <a:buFont typeface="Georgia Bold"/>
        <a:buChar char="›"/>
        <a:defRPr sz="2000" kern="1200">
          <a:solidFill>
            <a:schemeClr val="tx1"/>
          </a:solidFill>
          <a:latin typeface="+mn-lt"/>
          <a:ea typeface="+mn-ea"/>
          <a:cs typeface="+mn-cs"/>
        </a:defRPr>
      </a:lvl3pPr>
      <a:lvl4pPr marL="828000" indent="0" algn="l" defTabSz="457200" rtl="0" eaLnBrk="1" latinLnBrk="0" hangingPunct="1">
        <a:lnSpc>
          <a:spcPct val="100000"/>
        </a:lnSpc>
        <a:spcBef>
          <a:spcPct val="20000"/>
        </a:spcBef>
        <a:spcAft>
          <a:spcPts val="1200"/>
        </a:spcAft>
        <a:buFontTx/>
        <a:buNone/>
        <a:defRPr sz="1700" kern="1200">
          <a:solidFill>
            <a:schemeClr val="tx1"/>
          </a:solidFill>
          <a:latin typeface="+mn-lt"/>
          <a:ea typeface="+mn-ea"/>
          <a:cs typeface="+mn-cs"/>
        </a:defRPr>
      </a:lvl4pPr>
      <a:lvl5pPr marL="1249200" indent="0" algn="l" defTabSz="457200" rtl="0" eaLnBrk="1" latinLnBrk="0" hangingPunct="1">
        <a:lnSpc>
          <a:spcPct val="100000"/>
        </a:lnSpc>
        <a:spcBef>
          <a:spcPct val="20000"/>
        </a:spcBef>
        <a:spcAft>
          <a:spcPts val="1200"/>
        </a:spcAft>
        <a:buFontTx/>
        <a:buNone/>
        <a:defRPr sz="1700" i="1"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reserve="1">
  <p:cSld>
    <p:bg>
      <p:bgRef idx="1001">
        <a:schemeClr val="bg2"/>
      </p:bgRef>
    </p:bg>
    <p:spTree>
      <p:nvGrpSpPr>
        <p:cNvPr id="1" name=""/>
        <p:cNvGrpSpPr/>
        <p:nvPr/>
      </p:nvGrpSpPr>
      <p:grpSpPr>
        <a:xfrm>
          <a:off x="0" y="0"/>
          <a:ext cx="0" cy="0"/>
          <a:chOff x="0" y="0"/>
          <a:chExt cx="0" cy="0"/>
        </a:xfrm>
      </p:grpSpPr>
      <p:sp>
        <p:nvSpPr>
          <p:cNvPr id="5" name="Rectangle 4"/>
          <p:cNvSpPr/>
          <p:nvPr userDrawn="1"/>
        </p:nvSpPr>
        <p:spPr>
          <a:xfrm>
            <a:off x="0" y="0"/>
            <a:ext cx="9144000" cy="6858000"/>
          </a:xfrm>
          <a:prstGeom prst="rect">
            <a:avLst/>
          </a:prstGeom>
          <a:gradFill flip="none" rotWithShape="1">
            <a:gsLst>
              <a:gs pos="100000">
                <a:srgbClr val="141310"/>
              </a:gs>
              <a:gs pos="0">
                <a:srgbClr val="3B3B3A"/>
              </a:gs>
              <a:gs pos="57000">
                <a:srgbClr val="31302D"/>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txBody>
          <a:bodyPr anchor="ctr">
            <a:prstTxWarp prst="textNoShape">
              <a:avLst/>
            </a:prstTxWarp>
          </a:bodyPr>
          <a:lstStyle/>
          <a:p>
            <a:pPr algn="ctr">
              <a:defRPr/>
            </a:pPr>
            <a:endParaRPr lang="en-US" dirty="0">
              <a:solidFill>
                <a:srgbClr val="FFFFFF"/>
              </a:solidFill>
              <a:ea typeface="ＭＳ Ｐゴシック" charset="-128"/>
              <a:cs typeface="ＭＳ Ｐゴシック" charset="-128"/>
            </a:endParaRPr>
          </a:p>
        </p:txBody>
      </p:sp>
      <p:sp>
        <p:nvSpPr>
          <p:cNvPr id="2" name="Title Placeholder 1"/>
          <p:cNvSpPr>
            <a:spLocks noGrp="1"/>
          </p:cNvSpPr>
          <p:nvPr userDrawn="1">
            <p:ph type="title"/>
          </p:nvPr>
        </p:nvSpPr>
        <p:spPr>
          <a:xfrm>
            <a:off x="457200" y="1143000"/>
            <a:ext cx="8229600" cy="609600"/>
          </a:xfrm>
          <a:prstGeom prst="rect">
            <a:avLst/>
          </a:prstGeom>
        </p:spPr>
        <p:txBody>
          <a:bodyPr vert="horz" lIns="0" tIns="0" rIns="0" bIns="0" rtlCol="0" anchor="b" anchorCtr="0">
            <a:normAutofit/>
          </a:bodyPr>
          <a:lstStyle/>
          <a:p>
            <a:r>
              <a:rPr lang="fr-CA"/>
              <a:t>Click to edit Master title style</a:t>
            </a:r>
            <a:endParaRPr lang="en-US"/>
          </a:p>
        </p:txBody>
      </p:sp>
      <p:sp>
        <p:nvSpPr>
          <p:cNvPr id="3" name="Text Placeholder 2"/>
          <p:cNvSpPr>
            <a:spLocks noGrp="1"/>
          </p:cNvSpPr>
          <p:nvPr userDrawn="1">
            <p:ph type="body" idx="1"/>
          </p:nvPr>
        </p:nvSpPr>
        <p:spPr>
          <a:xfrm>
            <a:off x="457200" y="2133600"/>
            <a:ext cx="8229600" cy="2971799"/>
          </a:xfrm>
          <a:prstGeom prst="rect">
            <a:avLst/>
          </a:prstGeom>
        </p:spPr>
        <p:txBody>
          <a:bodyPr vert="horz" lIns="91440" tIns="45720" rIns="91440" bIns="45720" rtlCol="0">
            <a:normAutofit/>
          </a:bodyPr>
          <a:lstStyle/>
          <a:p>
            <a:pPr lvl="0"/>
            <a:r>
              <a:rPr lang="fr-CA" dirty="0"/>
              <a:t>Click to </a:t>
            </a:r>
            <a:r>
              <a:rPr lang="fr-CA" dirty="0" err="1"/>
              <a:t>edit</a:t>
            </a:r>
            <a:r>
              <a:rPr lang="fr-CA" dirty="0"/>
              <a:t> Master </a:t>
            </a:r>
            <a:r>
              <a:rPr lang="fr-CA" dirty="0" err="1"/>
              <a:t>text</a:t>
            </a:r>
            <a:r>
              <a:rPr lang="fr-CA" dirty="0"/>
              <a:t> styles</a:t>
            </a:r>
          </a:p>
          <a:p>
            <a:pPr lvl="1"/>
            <a:r>
              <a:rPr lang="fr-CA" dirty="0"/>
              <a:t>Second </a:t>
            </a:r>
            <a:r>
              <a:rPr lang="fr-CA" dirty="0" err="1"/>
              <a:t>level</a:t>
            </a:r>
            <a:endParaRPr lang="fr-CA" dirty="0"/>
          </a:p>
          <a:p>
            <a:pPr lvl="2"/>
            <a:r>
              <a:rPr lang="fr-CA" dirty="0" err="1"/>
              <a:t>Thirdlevel</a:t>
            </a:r>
            <a:endParaRPr lang="fr-CA" dirty="0"/>
          </a:p>
          <a:p>
            <a:pPr lvl="3"/>
            <a:r>
              <a:rPr lang="fr-CA" dirty="0" err="1"/>
              <a:t>Fourthlevel</a:t>
            </a:r>
            <a:endParaRPr lang="fr-CA" dirty="0"/>
          </a:p>
          <a:p>
            <a:pPr lvl="4"/>
            <a:r>
              <a:rPr lang="fr-CA" dirty="0" err="1"/>
              <a:t>Fifthlevel</a:t>
            </a:r>
            <a:endParaRPr lang="en-US" dirty="0"/>
          </a:p>
        </p:txBody>
      </p:sp>
      <p:sp>
        <p:nvSpPr>
          <p:cNvPr id="6" name="TextBox 5"/>
          <p:cNvSpPr txBox="1"/>
          <p:nvPr userDrawn="1"/>
        </p:nvSpPr>
        <p:spPr>
          <a:xfrm>
            <a:off x="8143900" y="6540365"/>
            <a:ext cx="1357322" cy="246221"/>
          </a:xfrm>
          <a:prstGeom prst="rect">
            <a:avLst/>
          </a:prstGeom>
          <a:noFill/>
        </p:spPr>
        <p:txBody>
          <a:bodyPr wrap="square" rtlCol="0">
            <a:spAutoFit/>
          </a:bodyPr>
          <a:lstStyle/>
          <a:p>
            <a:r>
              <a:rPr lang="en-US" sz="1000" dirty="0" smtClean="0">
                <a:solidFill>
                  <a:schemeClr val="bg2"/>
                </a:solidFill>
              </a:rPr>
              <a:t>October 2010</a:t>
            </a:r>
            <a:endParaRPr lang="en-US" sz="1000" dirty="0">
              <a:solidFill>
                <a:schemeClr val="bg2"/>
              </a:solidFill>
            </a:endParaRPr>
          </a:p>
        </p:txBody>
      </p:sp>
    </p:spTree>
  </p:cSld>
  <p:clrMap bg1="lt1" tx1="dk1" bg2="lt2" tx2="dk2" accent1="accent1" accent2="accent2" accent3="accent3" accent4="accent4" accent5="accent5" accent6="accent6" hlink="hlink" folHlink="folHlink"/>
  <p:sldLayoutIdLst>
    <p:sldLayoutId id="2147483663" r:id="rId1"/>
  </p:sldLayoutIdLst>
  <p:txStyles>
    <p:titleStyle>
      <a:lvl1pPr algn="l" defTabSz="457200" rtl="0" eaLnBrk="1" latinLnBrk="0" hangingPunct="1">
        <a:spcBef>
          <a:spcPct val="0"/>
        </a:spcBef>
        <a:buNone/>
        <a:defRPr sz="4400" kern="1200">
          <a:solidFill>
            <a:schemeClr val="tx1"/>
          </a:solidFill>
          <a:latin typeface="+mj-lt"/>
          <a:ea typeface="+mj-ea"/>
          <a:cs typeface="+mj-cs"/>
        </a:defRPr>
      </a:lvl1pPr>
    </p:titleStyle>
    <p:bodyStyle>
      <a:lvl1pPr marL="0" indent="0" algn="l" defTabSz="457200" rtl="0" eaLnBrk="1" latinLnBrk="0" hangingPunct="1">
        <a:lnSpc>
          <a:spcPct val="100000"/>
        </a:lnSpc>
        <a:spcBef>
          <a:spcPct val="20000"/>
        </a:spcBef>
        <a:spcAft>
          <a:spcPts val="1200"/>
        </a:spcAft>
        <a:buFont typeface="Arial"/>
        <a:buNone/>
        <a:defRPr sz="2400" kern="1200">
          <a:solidFill>
            <a:schemeClr val="tx1"/>
          </a:solidFill>
          <a:latin typeface="+mn-lt"/>
          <a:ea typeface="+mn-ea"/>
          <a:cs typeface="+mn-cs"/>
        </a:defRPr>
      </a:lvl1pPr>
      <a:lvl2pPr marL="889200" indent="-342000" algn="l" defTabSz="457200" rtl="0" eaLnBrk="1" latinLnBrk="0" hangingPunct="1">
        <a:lnSpc>
          <a:spcPct val="100000"/>
        </a:lnSpc>
        <a:spcBef>
          <a:spcPct val="20000"/>
        </a:spcBef>
        <a:spcAft>
          <a:spcPts val="1200"/>
        </a:spcAft>
        <a:buSzPct val="119000"/>
        <a:buFont typeface="+mj-lt"/>
        <a:buAutoNum type="arabicPeriod"/>
        <a:defRPr sz="2000" kern="1200">
          <a:solidFill>
            <a:schemeClr val="tx1"/>
          </a:solidFill>
          <a:latin typeface="+mn-lt"/>
          <a:ea typeface="+mn-ea"/>
          <a:cs typeface="+mn-cs"/>
        </a:defRPr>
      </a:lvl2pPr>
      <a:lvl3pPr marL="799200" indent="-228600" algn="l" defTabSz="457200" rtl="0" eaLnBrk="1" latinLnBrk="0" hangingPunct="1">
        <a:lnSpc>
          <a:spcPct val="100000"/>
        </a:lnSpc>
        <a:spcBef>
          <a:spcPts val="600"/>
        </a:spcBef>
        <a:spcAft>
          <a:spcPts val="1200"/>
        </a:spcAft>
        <a:buFont typeface="Georgia Bold"/>
        <a:buChar char="›"/>
        <a:defRPr sz="2000" kern="1200">
          <a:solidFill>
            <a:schemeClr val="tx1"/>
          </a:solidFill>
          <a:latin typeface="+mn-lt"/>
          <a:ea typeface="+mn-ea"/>
          <a:cs typeface="+mn-cs"/>
        </a:defRPr>
      </a:lvl3pPr>
      <a:lvl4pPr marL="828000" indent="0" algn="l" defTabSz="457200" rtl="0" eaLnBrk="1" latinLnBrk="0" hangingPunct="1">
        <a:lnSpc>
          <a:spcPct val="100000"/>
        </a:lnSpc>
        <a:spcBef>
          <a:spcPct val="20000"/>
        </a:spcBef>
        <a:spcAft>
          <a:spcPts val="1200"/>
        </a:spcAft>
        <a:buFontTx/>
        <a:buNone/>
        <a:defRPr sz="1700" kern="1200">
          <a:solidFill>
            <a:schemeClr val="tx1"/>
          </a:solidFill>
          <a:latin typeface="+mn-lt"/>
          <a:ea typeface="+mn-ea"/>
          <a:cs typeface="+mn-cs"/>
        </a:defRPr>
      </a:lvl4pPr>
      <a:lvl5pPr marL="1249200" indent="0" algn="l" defTabSz="457200" rtl="0" eaLnBrk="1" latinLnBrk="0" hangingPunct="1">
        <a:lnSpc>
          <a:spcPct val="100000"/>
        </a:lnSpc>
        <a:spcBef>
          <a:spcPct val="20000"/>
        </a:spcBef>
        <a:spcAft>
          <a:spcPts val="1200"/>
        </a:spcAft>
        <a:buFontTx/>
        <a:buNone/>
        <a:defRPr sz="1700" i="1"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9" Type="http://schemas.openxmlformats.org/officeDocument/2006/relationships/image" Target="../media/image8.jpeg"/><Relationship Id="rId20" Type="http://schemas.openxmlformats.org/officeDocument/2006/relationships/image" Target="../media/image19.jpeg"/><Relationship Id="rId21" Type="http://schemas.openxmlformats.org/officeDocument/2006/relationships/image" Target="../media/image20.jpeg"/><Relationship Id="rId22" Type="http://schemas.openxmlformats.org/officeDocument/2006/relationships/image" Target="../media/image21.jpeg"/><Relationship Id="rId23" Type="http://schemas.openxmlformats.org/officeDocument/2006/relationships/image" Target="../media/image22.jpeg"/><Relationship Id="rId24" Type="http://schemas.openxmlformats.org/officeDocument/2006/relationships/image" Target="../media/image1.png"/><Relationship Id="rId25" Type="http://schemas.openxmlformats.org/officeDocument/2006/relationships/image" Target="../media/image23.png"/><Relationship Id="rId10" Type="http://schemas.openxmlformats.org/officeDocument/2006/relationships/image" Target="../media/image9.jpeg"/><Relationship Id="rId11" Type="http://schemas.openxmlformats.org/officeDocument/2006/relationships/image" Target="../media/image10.jpeg"/><Relationship Id="rId12" Type="http://schemas.openxmlformats.org/officeDocument/2006/relationships/image" Target="../media/image11.jpeg"/><Relationship Id="rId13" Type="http://schemas.openxmlformats.org/officeDocument/2006/relationships/image" Target="../media/image12.jpeg"/><Relationship Id="rId14" Type="http://schemas.openxmlformats.org/officeDocument/2006/relationships/image" Target="../media/image13.jpeg"/><Relationship Id="rId15" Type="http://schemas.openxmlformats.org/officeDocument/2006/relationships/image" Target="../media/image14.jpeg"/><Relationship Id="rId16" Type="http://schemas.openxmlformats.org/officeDocument/2006/relationships/image" Target="../media/image15.jpeg"/><Relationship Id="rId17" Type="http://schemas.openxmlformats.org/officeDocument/2006/relationships/image" Target="../media/image16.jpeg"/><Relationship Id="rId18" Type="http://schemas.openxmlformats.org/officeDocument/2006/relationships/image" Target="../media/image17.jpeg"/><Relationship Id="rId19" Type="http://schemas.openxmlformats.org/officeDocument/2006/relationships/image" Target="../media/image18.jpeg"/><Relationship Id="rId1" Type="http://schemas.openxmlformats.org/officeDocument/2006/relationships/slideLayout" Target="../slideLayouts/slideLayout13.xml"/><Relationship Id="rId2" Type="http://schemas.openxmlformats.org/officeDocument/2006/relationships/notesSlide" Target="../notesSlides/notesSlide1.xml"/><Relationship Id="rId3" Type="http://schemas.openxmlformats.org/officeDocument/2006/relationships/image" Target="../media/image2.jpeg"/><Relationship Id="rId4" Type="http://schemas.openxmlformats.org/officeDocument/2006/relationships/image" Target="../media/image3.jpeg"/><Relationship Id="rId5" Type="http://schemas.openxmlformats.org/officeDocument/2006/relationships/image" Target="../media/image4.jpeg"/><Relationship Id="rId6" Type="http://schemas.openxmlformats.org/officeDocument/2006/relationships/image" Target="../media/image5.jpeg"/><Relationship Id="rId7" Type="http://schemas.openxmlformats.org/officeDocument/2006/relationships/image" Target="../media/image6.jpeg"/><Relationship Id="rId8" Type="http://schemas.openxmlformats.org/officeDocument/2006/relationships/image" Target="../media/image7.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8.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9.xml"/><Relationship Id="rId3" Type="http://schemas.openxmlformats.org/officeDocument/2006/relationships/image" Target="../media/image28.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image" Target="../media/image29.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0.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1.xml"/><Relationship Id="rId3" Type="http://schemas.openxmlformats.org/officeDocument/2006/relationships/image" Target="../media/image30.jpe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12.xml"/><Relationship Id="rId3" Type="http://schemas.openxmlformats.org/officeDocument/2006/relationships/image" Target="../media/image26.jpe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1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14.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15.xml"/><Relationship Id="rId3" Type="http://schemas.openxmlformats.org/officeDocument/2006/relationships/image" Target="../media/image31.jpe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2.xml"/><Relationship Id="rId3" Type="http://schemas.openxmlformats.org/officeDocument/2006/relationships/image" Target="../media/image24.jpe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16.xml"/><Relationship Id="rId3" Type="http://schemas.openxmlformats.org/officeDocument/2006/relationships/image" Target="../media/image32.jpe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17.xml"/><Relationship Id="rId3" Type="http://schemas.openxmlformats.org/officeDocument/2006/relationships/image" Target="../media/image33.jpe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18.xml"/><Relationship Id="rId3" Type="http://schemas.openxmlformats.org/officeDocument/2006/relationships/image" Target="../media/image34.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19.xml"/><Relationship Id="rId3" Type="http://schemas.openxmlformats.org/officeDocument/2006/relationships/image" Target="../media/image35.jpe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20.xml"/><Relationship Id="rId3" Type="http://schemas.openxmlformats.org/officeDocument/2006/relationships/image" Target="../media/image36.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21.xml"/><Relationship Id="rId3" Type="http://schemas.openxmlformats.org/officeDocument/2006/relationships/image" Target="../media/image37.png"/></Relationships>
</file>

<file path=ppt/slides/_rels/slide26.xml.rels><?xml version="1.0" encoding="UTF-8" standalone="yes"?>
<Relationships xmlns="http://schemas.openxmlformats.org/package/2006/relationships"><Relationship Id="rId3" Type="http://schemas.openxmlformats.org/officeDocument/2006/relationships/hyperlink" Target="http://www.amazon.com/gp/reader/0609601040/ref=sib_dp_pt/103-5814403-9381435%23reader-link" TargetMode="External"/><Relationship Id="rId4" Type="http://schemas.openxmlformats.org/officeDocument/2006/relationships/image" Target="../media/image38.jpeg"/><Relationship Id="rId1" Type="http://schemas.openxmlformats.org/officeDocument/2006/relationships/slideLayout" Target="../slideLayouts/slideLayout10.xml"/><Relationship Id="rId2" Type="http://schemas.openxmlformats.org/officeDocument/2006/relationships/notesSlide" Target="../notesSlides/notesSlide2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2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39.jpe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24.xml"/><Relationship Id="rId3" Type="http://schemas.openxmlformats.org/officeDocument/2006/relationships/image" Target="../media/image25.jpe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25.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image" Target="../media/image40.png"/><Relationship Id="rId3" Type="http://schemas.openxmlformats.org/officeDocument/2006/relationships/image" Target="../media/image41.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26.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2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28.xml"/></Relationships>
</file>

<file path=ppt/slides/_rels/slide36.xml.rels><?xml version="1.0" encoding="UTF-8" standalone="yes"?>
<Relationships xmlns="http://schemas.openxmlformats.org/package/2006/relationships"><Relationship Id="rId3" Type="http://schemas.openxmlformats.org/officeDocument/2006/relationships/image" Target="../media/image42.png"/><Relationship Id="rId4" Type="http://schemas.openxmlformats.org/officeDocument/2006/relationships/image" Target="../media/image43.jpeg"/><Relationship Id="rId1" Type="http://schemas.openxmlformats.org/officeDocument/2006/relationships/slideLayout" Target="../slideLayouts/slideLayout9.xml"/><Relationship Id="rId2" Type="http://schemas.openxmlformats.org/officeDocument/2006/relationships/notesSlide" Target="../notesSlides/notesSlide29.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30.xml"/><Relationship Id="rId3" Type="http://schemas.openxmlformats.org/officeDocument/2006/relationships/image" Target="../media/image44.jpe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31.xml"/><Relationship Id="rId3" Type="http://schemas.openxmlformats.org/officeDocument/2006/relationships/image" Target="../media/image45.jpe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3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33.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4.xml"/><Relationship Id="rId3" Type="http://schemas.openxmlformats.org/officeDocument/2006/relationships/image" Target="../media/image23.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5.xml"/><Relationship Id="rId3" Type="http://schemas.openxmlformats.org/officeDocument/2006/relationships/image" Target="../media/image25.jpe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image" Target="../media/image26.jpeg"/><Relationship Id="rId3" Type="http://schemas.openxmlformats.org/officeDocument/2006/relationships/image" Target="../media/image27.jpe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7.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 name="Rectangle 14"/>
          <p:cNvSpPr>
            <a:spLocks noChangeArrowheads="1"/>
          </p:cNvSpPr>
          <p:nvPr/>
        </p:nvSpPr>
        <p:spPr bwMode="auto">
          <a:xfrm>
            <a:off x="2381" y="5540514"/>
            <a:ext cx="9140032" cy="707886"/>
          </a:xfrm>
          <a:prstGeom prst="rect">
            <a:avLst/>
          </a:prstGeom>
          <a:noFill/>
          <a:ln w="9525">
            <a:noFill/>
            <a:miter lim="800000"/>
            <a:headEnd/>
            <a:tailEnd/>
          </a:ln>
        </p:spPr>
        <p:txBody>
          <a:bodyPr wrap="square">
            <a:prstTxWarp prst="textNoShape">
              <a:avLst/>
            </a:prstTxWarp>
            <a:spAutoFit/>
          </a:bodyPr>
          <a:lstStyle/>
          <a:p>
            <a:pPr indent="-215900" eaLnBrk="0" hangingPunct="0">
              <a:spcBef>
                <a:spcPts val="1200"/>
              </a:spcBef>
              <a:buClr>
                <a:schemeClr val="accent2"/>
              </a:buClr>
            </a:pPr>
            <a:r>
              <a:rPr lang="en-US" sz="2400" dirty="0" smtClean="0">
                <a:solidFill>
                  <a:schemeClr val="accent2"/>
                </a:solidFill>
                <a:latin typeface="Georgia" pitchFamily="-65" charset="0"/>
                <a:ea typeface="Georgia" pitchFamily="-65" charset="0"/>
                <a:cs typeface="Georgia" pitchFamily="-65" charset="0"/>
              </a:rPr>
              <a:t>How </a:t>
            </a:r>
            <a:r>
              <a:rPr lang="en-US" sz="4000" dirty="0" smtClean="0">
                <a:solidFill>
                  <a:schemeClr val="accent5"/>
                </a:solidFill>
                <a:latin typeface="Georgia" pitchFamily="-65" charset="0"/>
                <a:ea typeface="Georgia" pitchFamily="-65" charset="0"/>
                <a:cs typeface="Georgia" pitchFamily="-65" charset="0"/>
              </a:rPr>
              <a:t>Smart </a:t>
            </a:r>
            <a:r>
              <a:rPr lang="en-US" sz="4000" dirty="0" smtClean="0">
                <a:solidFill>
                  <a:srgbClr val="FFFFFF"/>
                </a:solidFill>
                <a:latin typeface="Georgia" pitchFamily="-65" charset="0"/>
                <a:ea typeface="Georgia" pitchFamily="-65" charset="0"/>
                <a:cs typeface="Georgia" pitchFamily="-65" charset="0"/>
              </a:rPr>
              <a:t>Companies</a:t>
            </a:r>
            <a:r>
              <a:rPr lang="en-US" sz="4000" dirty="0" smtClean="0">
                <a:solidFill>
                  <a:schemeClr val="accent5"/>
                </a:solidFill>
                <a:latin typeface="Georgia" pitchFamily="-65" charset="0"/>
                <a:ea typeface="Georgia" pitchFamily="-65" charset="0"/>
                <a:cs typeface="Georgia" pitchFamily="-65" charset="0"/>
              </a:rPr>
              <a:t> </a:t>
            </a:r>
            <a:r>
              <a:rPr lang="en-US" sz="2400" cap="all" dirty="0" smtClean="0">
                <a:solidFill>
                  <a:schemeClr val="bg1"/>
                </a:solidFill>
                <a:latin typeface="Georgia" pitchFamily="-65" charset="0"/>
                <a:ea typeface="Georgia" pitchFamily="-65" charset="0"/>
                <a:cs typeface="Georgia" pitchFamily="-65" charset="0"/>
              </a:rPr>
              <a:t>MAKE THE SALE</a:t>
            </a:r>
            <a:endParaRPr lang="en-US" sz="2400" cap="all" dirty="0">
              <a:solidFill>
                <a:schemeClr val="accent2"/>
              </a:solidFill>
              <a:latin typeface="Georgia" pitchFamily="-65" charset="0"/>
              <a:ea typeface="Georgia" pitchFamily="-65" charset="0"/>
              <a:cs typeface="Georgia" pitchFamily="-65" charset="0"/>
            </a:endParaRPr>
          </a:p>
        </p:txBody>
      </p:sp>
      <p:pic>
        <p:nvPicPr>
          <p:cNvPr id="6" name="Picture 5" descr="1.jpg"/>
          <p:cNvPicPr>
            <a:picLocks noChangeAspect="1"/>
          </p:cNvPicPr>
          <p:nvPr/>
        </p:nvPicPr>
        <p:blipFill>
          <a:blip r:embed="rId3"/>
          <a:stretch>
            <a:fillRect/>
          </a:stretch>
        </p:blipFill>
        <p:spPr>
          <a:xfrm>
            <a:off x="0" y="0"/>
            <a:ext cx="1649413" cy="959127"/>
          </a:xfrm>
          <a:prstGeom prst="rect">
            <a:avLst/>
          </a:prstGeom>
          <a:effectLst>
            <a:outerShdw blurRad="50800" dist="38100" dir="2700000">
              <a:srgbClr val="000000">
                <a:alpha val="43000"/>
              </a:srgbClr>
            </a:outerShdw>
          </a:effectLst>
        </p:spPr>
      </p:pic>
      <p:pic>
        <p:nvPicPr>
          <p:cNvPr id="7" name="Picture 6" descr="5.jpg"/>
          <p:cNvPicPr>
            <a:picLocks noChangeAspect="1"/>
          </p:cNvPicPr>
          <p:nvPr/>
        </p:nvPicPr>
        <p:blipFill>
          <a:blip r:embed="rId4"/>
          <a:stretch>
            <a:fillRect/>
          </a:stretch>
        </p:blipFill>
        <p:spPr>
          <a:xfrm>
            <a:off x="0" y="1083646"/>
            <a:ext cx="1649413" cy="959127"/>
          </a:xfrm>
          <a:prstGeom prst="rect">
            <a:avLst/>
          </a:prstGeom>
          <a:effectLst>
            <a:outerShdw blurRad="50800" dist="38100" dir="2700000">
              <a:srgbClr val="000000">
                <a:alpha val="43000"/>
              </a:srgbClr>
            </a:outerShdw>
          </a:effectLst>
        </p:spPr>
      </p:pic>
      <p:pic>
        <p:nvPicPr>
          <p:cNvPr id="8" name="Picture 7" descr="7.jpg"/>
          <p:cNvPicPr>
            <a:picLocks noChangeAspect="1"/>
          </p:cNvPicPr>
          <p:nvPr/>
        </p:nvPicPr>
        <p:blipFill>
          <a:blip r:embed="rId5"/>
          <a:stretch>
            <a:fillRect/>
          </a:stretch>
        </p:blipFill>
        <p:spPr>
          <a:xfrm>
            <a:off x="0" y="2185801"/>
            <a:ext cx="1649413" cy="959127"/>
          </a:xfrm>
          <a:prstGeom prst="rect">
            <a:avLst/>
          </a:prstGeom>
          <a:effectLst>
            <a:outerShdw blurRad="50800" dist="38100" dir="2700000">
              <a:srgbClr val="000000">
                <a:alpha val="43000"/>
              </a:srgbClr>
            </a:outerShdw>
          </a:effectLst>
        </p:spPr>
      </p:pic>
      <p:pic>
        <p:nvPicPr>
          <p:cNvPr id="9" name="Picture 8" descr="19.jpg"/>
          <p:cNvPicPr>
            <a:picLocks noChangeAspect="1"/>
          </p:cNvPicPr>
          <p:nvPr/>
        </p:nvPicPr>
        <p:blipFill>
          <a:blip r:embed="rId6"/>
          <a:stretch>
            <a:fillRect/>
          </a:stretch>
        </p:blipFill>
        <p:spPr>
          <a:xfrm>
            <a:off x="7494588" y="4371601"/>
            <a:ext cx="1649412" cy="959127"/>
          </a:xfrm>
          <a:prstGeom prst="rect">
            <a:avLst/>
          </a:prstGeom>
          <a:effectLst>
            <a:outerShdw blurRad="50800" dist="38100" dir="2700000">
              <a:srgbClr val="000000">
                <a:alpha val="43000"/>
              </a:srgbClr>
            </a:outerShdw>
          </a:effectLst>
        </p:spPr>
      </p:pic>
      <p:pic>
        <p:nvPicPr>
          <p:cNvPr id="10" name="Picture 9" descr="3.jpg"/>
          <p:cNvPicPr>
            <a:picLocks noChangeAspect="1"/>
          </p:cNvPicPr>
          <p:nvPr/>
        </p:nvPicPr>
        <p:blipFill>
          <a:blip r:embed="rId7"/>
          <a:stretch>
            <a:fillRect/>
          </a:stretch>
        </p:blipFill>
        <p:spPr bwMode="auto">
          <a:xfrm>
            <a:off x="5622925" y="0"/>
            <a:ext cx="1649413" cy="959127"/>
          </a:xfrm>
          <a:prstGeom prst="rect">
            <a:avLst/>
          </a:prstGeom>
          <a:effectLst>
            <a:outerShdw blurRad="50800" dist="38100" dir="2700000">
              <a:srgbClr val="000000">
                <a:alpha val="43000"/>
              </a:srgbClr>
            </a:outerShdw>
          </a:effectLst>
        </p:spPr>
      </p:pic>
      <p:pic>
        <p:nvPicPr>
          <p:cNvPr id="11" name="Picture 10" descr="10.jpg"/>
          <p:cNvPicPr>
            <a:picLocks noChangeAspect="1"/>
          </p:cNvPicPr>
          <p:nvPr/>
        </p:nvPicPr>
        <p:blipFill>
          <a:blip r:embed="rId8"/>
          <a:stretch>
            <a:fillRect/>
          </a:stretch>
        </p:blipFill>
        <p:spPr bwMode="auto">
          <a:xfrm>
            <a:off x="5622925" y="1083646"/>
            <a:ext cx="1649413" cy="959127"/>
          </a:xfrm>
          <a:prstGeom prst="rect">
            <a:avLst/>
          </a:prstGeom>
          <a:effectLst>
            <a:outerShdw blurRad="50800" dist="38100" dir="2700000">
              <a:srgbClr val="000000">
                <a:alpha val="43000"/>
              </a:srgbClr>
            </a:outerShdw>
          </a:effectLst>
        </p:spPr>
      </p:pic>
      <p:pic>
        <p:nvPicPr>
          <p:cNvPr id="12" name="Picture 11" descr="12.jpg"/>
          <p:cNvPicPr>
            <a:picLocks noChangeAspect="1"/>
          </p:cNvPicPr>
          <p:nvPr/>
        </p:nvPicPr>
        <p:blipFill>
          <a:blip r:embed="rId9"/>
          <a:stretch>
            <a:fillRect/>
          </a:stretch>
        </p:blipFill>
        <p:spPr bwMode="auto">
          <a:xfrm>
            <a:off x="5622925" y="2185801"/>
            <a:ext cx="1649413" cy="959127"/>
          </a:xfrm>
          <a:prstGeom prst="rect">
            <a:avLst/>
          </a:prstGeom>
          <a:effectLst>
            <a:outerShdw blurRad="50800" dist="38100" dir="2700000">
              <a:srgbClr val="000000">
                <a:alpha val="43000"/>
              </a:srgbClr>
            </a:outerShdw>
          </a:effectLst>
        </p:spPr>
      </p:pic>
      <p:pic>
        <p:nvPicPr>
          <p:cNvPr id="13" name="Picture 12" descr="16.jpg"/>
          <p:cNvPicPr>
            <a:picLocks noChangeAspect="1"/>
          </p:cNvPicPr>
          <p:nvPr/>
        </p:nvPicPr>
        <p:blipFill>
          <a:blip r:embed="rId10"/>
          <a:stretch>
            <a:fillRect/>
          </a:stretch>
        </p:blipFill>
        <p:spPr bwMode="auto">
          <a:xfrm>
            <a:off x="5619750" y="3277860"/>
            <a:ext cx="1649413" cy="960811"/>
          </a:xfrm>
          <a:prstGeom prst="rect">
            <a:avLst/>
          </a:prstGeom>
          <a:effectLst>
            <a:outerShdw blurRad="50800" dist="38100" dir="2700000">
              <a:srgbClr val="000000">
                <a:alpha val="43000"/>
              </a:srgbClr>
            </a:outerShdw>
          </a:effectLst>
        </p:spPr>
      </p:pic>
      <p:sp>
        <p:nvSpPr>
          <p:cNvPr id="14" name="Rectangle 13"/>
          <p:cNvSpPr/>
          <p:nvPr/>
        </p:nvSpPr>
        <p:spPr bwMode="auto">
          <a:xfrm>
            <a:off x="5619750" y="4374967"/>
            <a:ext cx="1649413" cy="957445"/>
          </a:xfrm>
          <a:prstGeom prst="rect">
            <a:avLst/>
          </a:prstGeom>
          <a:solidFill>
            <a:schemeClr val="accent6">
              <a:alpha val="82000"/>
            </a:schemeClr>
          </a:solidFill>
          <a:ln>
            <a:noFill/>
          </a:ln>
          <a:effectLst>
            <a:outerShdw blurRad="50800" dist="38100" dir="2700000">
              <a:srgbClr val="000000">
                <a:alpha val="43000"/>
              </a:srgbClr>
            </a:outerShdw>
          </a:effectLst>
        </p:spPr>
        <p:style>
          <a:lnRef idx="1">
            <a:schemeClr val="accent1"/>
          </a:lnRef>
          <a:fillRef idx="3">
            <a:schemeClr val="accent1"/>
          </a:fillRef>
          <a:effectRef idx="2">
            <a:schemeClr val="accent1"/>
          </a:effectRef>
          <a:fontRef idx="minor">
            <a:schemeClr val="lt1"/>
          </a:fontRef>
        </p:style>
        <p:txBody>
          <a:bodyPr anchor="ctr">
            <a:prstTxWarp prst="textNoShape">
              <a:avLst/>
            </a:prstTxWarp>
          </a:bodyPr>
          <a:lstStyle/>
          <a:p>
            <a:pPr algn="ctr">
              <a:defRPr/>
            </a:pPr>
            <a:endParaRPr lang="en-US" dirty="0">
              <a:solidFill>
                <a:srgbClr val="FFFFFF"/>
              </a:solidFill>
              <a:ea typeface="ＭＳ Ｐゴシック" charset="-128"/>
              <a:cs typeface="ＭＳ Ｐゴシック" charset="-128"/>
            </a:endParaRPr>
          </a:p>
        </p:txBody>
      </p:sp>
      <p:pic>
        <p:nvPicPr>
          <p:cNvPr id="15" name="Picture 14" descr="4.jpg"/>
          <p:cNvPicPr>
            <a:picLocks noChangeAspect="1"/>
          </p:cNvPicPr>
          <p:nvPr/>
        </p:nvPicPr>
        <p:blipFill>
          <a:blip r:embed="rId11"/>
          <a:stretch>
            <a:fillRect/>
          </a:stretch>
        </p:blipFill>
        <p:spPr bwMode="auto">
          <a:xfrm>
            <a:off x="3743325" y="0"/>
            <a:ext cx="1649412" cy="959127"/>
          </a:xfrm>
          <a:prstGeom prst="rect">
            <a:avLst/>
          </a:prstGeom>
          <a:effectLst>
            <a:outerShdw blurRad="50800" dist="38100" dir="2700000">
              <a:srgbClr val="000000">
                <a:alpha val="43000"/>
              </a:srgbClr>
            </a:outerShdw>
          </a:effectLst>
        </p:spPr>
      </p:pic>
      <p:pic>
        <p:nvPicPr>
          <p:cNvPr id="16" name="Picture 15" descr="13.jpg"/>
          <p:cNvPicPr>
            <a:picLocks noChangeAspect="1"/>
          </p:cNvPicPr>
          <p:nvPr/>
        </p:nvPicPr>
        <p:blipFill>
          <a:blip r:embed="rId12"/>
          <a:stretch>
            <a:fillRect/>
          </a:stretch>
        </p:blipFill>
        <p:spPr bwMode="auto">
          <a:xfrm>
            <a:off x="7494588" y="2185801"/>
            <a:ext cx="1649412" cy="959127"/>
          </a:xfrm>
          <a:prstGeom prst="rect">
            <a:avLst/>
          </a:prstGeom>
          <a:effectLst>
            <a:outerShdw blurRad="50800" dist="38100" dir="2700000">
              <a:srgbClr val="000000">
                <a:alpha val="43000"/>
              </a:srgbClr>
            </a:outerShdw>
          </a:effectLst>
        </p:spPr>
      </p:pic>
      <p:pic>
        <p:nvPicPr>
          <p:cNvPr id="17" name="Picture 16" descr="21.jpg"/>
          <p:cNvPicPr>
            <a:picLocks noChangeAspect="1"/>
          </p:cNvPicPr>
          <p:nvPr/>
        </p:nvPicPr>
        <p:blipFill>
          <a:blip r:embed="rId13"/>
          <a:stretch>
            <a:fillRect/>
          </a:stretch>
        </p:blipFill>
        <p:spPr bwMode="auto">
          <a:xfrm>
            <a:off x="0" y="4371601"/>
            <a:ext cx="1649413" cy="959127"/>
          </a:xfrm>
          <a:prstGeom prst="rect">
            <a:avLst/>
          </a:prstGeom>
          <a:effectLst>
            <a:outerShdw blurRad="50800" dist="38100" dir="2700000">
              <a:srgbClr val="000000">
                <a:alpha val="43000"/>
              </a:srgbClr>
            </a:outerShdw>
          </a:effectLst>
        </p:spPr>
      </p:pic>
      <p:sp>
        <p:nvSpPr>
          <p:cNvPr id="18" name="Rectangle 17"/>
          <p:cNvSpPr/>
          <p:nvPr/>
        </p:nvSpPr>
        <p:spPr bwMode="auto">
          <a:xfrm>
            <a:off x="7494588" y="1083920"/>
            <a:ext cx="1649366" cy="959534"/>
          </a:xfrm>
          <a:prstGeom prst="rect">
            <a:avLst/>
          </a:prstGeom>
          <a:solidFill>
            <a:schemeClr val="accent3"/>
          </a:solidFill>
          <a:ln>
            <a:noFill/>
          </a:ln>
          <a:effectLst>
            <a:outerShdw blurRad="50800" dist="38100" dir="2700000">
              <a:srgbClr val="000000">
                <a:alpha val="43000"/>
              </a:srgbClr>
            </a:outerShdw>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dirty="0"/>
          </a:p>
        </p:txBody>
      </p:sp>
      <p:sp>
        <p:nvSpPr>
          <p:cNvPr id="19" name="Rectangle 18"/>
          <p:cNvSpPr/>
          <p:nvPr/>
        </p:nvSpPr>
        <p:spPr>
          <a:xfrm>
            <a:off x="0" y="3277860"/>
            <a:ext cx="1649413" cy="960811"/>
          </a:xfrm>
          <a:prstGeom prst="rect">
            <a:avLst/>
          </a:prstGeom>
          <a:solidFill>
            <a:schemeClr val="accent5"/>
          </a:solidFill>
          <a:ln>
            <a:noFill/>
          </a:ln>
          <a:effectLst>
            <a:outerShdw blurRad="50800" dist="38100" dir="2700000">
              <a:srgbClr val="000000">
                <a:alpha val="43000"/>
              </a:srgbClr>
            </a:outerShdw>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dirty="0"/>
          </a:p>
        </p:txBody>
      </p:sp>
      <p:pic>
        <p:nvPicPr>
          <p:cNvPr id="20" name="Picture 19" descr="6.jpg"/>
          <p:cNvPicPr>
            <a:picLocks noChangeAspect="1"/>
          </p:cNvPicPr>
          <p:nvPr/>
        </p:nvPicPr>
        <p:blipFill>
          <a:blip r:embed="rId14"/>
          <a:stretch>
            <a:fillRect/>
          </a:stretch>
        </p:blipFill>
        <p:spPr bwMode="auto">
          <a:xfrm>
            <a:off x="1871663" y="1083646"/>
            <a:ext cx="1649412" cy="959127"/>
          </a:xfrm>
          <a:prstGeom prst="rect">
            <a:avLst/>
          </a:prstGeom>
          <a:effectLst>
            <a:outerShdw blurRad="50800" dist="38100" dir="2700000">
              <a:srgbClr val="000000">
                <a:alpha val="43000"/>
              </a:srgbClr>
            </a:outerShdw>
          </a:effectLst>
        </p:spPr>
      </p:pic>
      <p:pic>
        <p:nvPicPr>
          <p:cNvPr id="21" name="Picture 20" descr="11.jpg"/>
          <p:cNvPicPr>
            <a:picLocks noChangeAspect="1"/>
          </p:cNvPicPr>
          <p:nvPr/>
        </p:nvPicPr>
        <p:blipFill>
          <a:blip r:embed="rId15"/>
          <a:stretch>
            <a:fillRect/>
          </a:stretch>
        </p:blipFill>
        <p:spPr bwMode="auto">
          <a:xfrm>
            <a:off x="5622925" y="2185801"/>
            <a:ext cx="1649413" cy="959127"/>
          </a:xfrm>
          <a:prstGeom prst="rect">
            <a:avLst/>
          </a:prstGeom>
          <a:effectLst>
            <a:outerShdw blurRad="50800" dist="38100" dir="2700000">
              <a:srgbClr val="000000">
                <a:alpha val="43000"/>
              </a:srgbClr>
            </a:outerShdw>
          </a:effectLst>
        </p:spPr>
      </p:pic>
      <p:pic>
        <p:nvPicPr>
          <p:cNvPr id="22" name="Picture 21" descr="14.jpg"/>
          <p:cNvPicPr>
            <a:picLocks noChangeAspect="1"/>
          </p:cNvPicPr>
          <p:nvPr/>
        </p:nvPicPr>
        <p:blipFill>
          <a:blip r:embed="rId16"/>
          <a:stretch>
            <a:fillRect/>
          </a:stretch>
        </p:blipFill>
        <p:spPr bwMode="auto">
          <a:xfrm>
            <a:off x="1871663" y="3277860"/>
            <a:ext cx="1649412" cy="960811"/>
          </a:xfrm>
          <a:prstGeom prst="rect">
            <a:avLst/>
          </a:prstGeom>
          <a:effectLst>
            <a:outerShdw blurRad="50800" dist="38100" dir="2700000">
              <a:srgbClr val="000000">
                <a:alpha val="43000"/>
              </a:srgbClr>
            </a:outerShdw>
          </a:effectLst>
        </p:spPr>
      </p:pic>
      <p:pic>
        <p:nvPicPr>
          <p:cNvPr id="23" name="Picture 22" descr="20.jpg"/>
          <p:cNvPicPr>
            <a:picLocks noChangeAspect="1"/>
          </p:cNvPicPr>
          <p:nvPr/>
        </p:nvPicPr>
        <p:blipFill>
          <a:blip r:embed="rId17"/>
          <a:stretch>
            <a:fillRect/>
          </a:stretch>
        </p:blipFill>
        <p:spPr bwMode="auto">
          <a:xfrm>
            <a:off x="1871663" y="4371601"/>
            <a:ext cx="1649412" cy="959127"/>
          </a:xfrm>
          <a:prstGeom prst="rect">
            <a:avLst/>
          </a:prstGeom>
          <a:effectLst>
            <a:outerShdw blurRad="50800" dist="38100" dir="2700000">
              <a:srgbClr val="000000">
                <a:alpha val="43000"/>
              </a:srgbClr>
            </a:outerShdw>
          </a:effectLst>
        </p:spPr>
      </p:pic>
      <p:sp>
        <p:nvSpPr>
          <p:cNvPr id="24" name="Rectangle 23"/>
          <p:cNvSpPr/>
          <p:nvPr/>
        </p:nvSpPr>
        <p:spPr bwMode="auto">
          <a:xfrm>
            <a:off x="1871663" y="0"/>
            <a:ext cx="1649412" cy="959127"/>
          </a:xfrm>
          <a:prstGeom prst="rect">
            <a:avLst/>
          </a:prstGeom>
          <a:solidFill>
            <a:schemeClr val="accent4"/>
          </a:solidFill>
          <a:ln>
            <a:noFill/>
          </a:ln>
          <a:effectLst>
            <a:outerShdw blurRad="50800" dist="38100" dir="2700000">
              <a:srgbClr val="000000">
                <a:alpha val="43000"/>
              </a:srgbClr>
            </a:outerShdw>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dirty="0"/>
          </a:p>
        </p:txBody>
      </p:sp>
      <p:pic>
        <p:nvPicPr>
          <p:cNvPr id="25" name="Picture 24" descr="8.jpg"/>
          <p:cNvPicPr>
            <a:picLocks noChangeAspect="1"/>
          </p:cNvPicPr>
          <p:nvPr/>
        </p:nvPicPr>
        <p:blipFill>
          <a:blip r:embed="rId18"/>
          <a:stretch>
            <a:fillRect/>
          </a:stretch>
        </p:blipFill>
        <p:spPr bwMode="auto">
          <a:xfrm>
            <a:off x="3743325" y="1083646"/>
            <a:ext cx="1651000" cy="959127"/>
          </a:xfrm>
          <a:prstGeom prst="rect">
            <a:avLst/>
          </a:prstGeom>
          <a:effectLst>
            <a:outerShdw blurRad="50800" dist="38100" dir="2700000">
              <a:srgbClr val="000000">
                <a:alpha val="43000"/>
              </a:srgbClr>
            </a:outerShdw>
          </a:effectLst>
        </p:spPr>
      </p:pic>
      <p:pic>
        <p:nvPicPr>
          <p:cNvPr id="26" name="Picture 25" descr="17.jpg"/>
          <p:cNvPicPr>
            <a:picLocks noChangeAspect="1"/>
          </p:cNvPicPr>
          <p:nvPr/>
        </p:nvPicPr>
        <p:blipFill>
          <a:blip r:embed="rId19"/>
          <a:stretch>
            <a:fillRect/>
          </a:stretch>
        </p:blipFill>
        <p:spPr bwMode="auto">
          <a:xfrm>
            <a:off x="3751263" y="4373285"/>
            <a:ext cx="1651000" cy="959127"/>
          </a:xfrm>
          <a:prstGeom prst="rect">
            <a:avLst/>
          </a:prstGeom>
          <a:effectLst>
            <a:outerShdw blurRad="50800" dist="38100" dir="2700000">
              <a:srgbClr val="000000">
                <a:alpha val="43000"/>
              </a:srgbClr>
            </a:outerShdw>
          </a:effectLst>
        </p:spPr>
      </p:pic>
      <p:sp>
        <p:nvSpPr>
          <p:cNvPr id="27" name="Rectangle 26"/>
          <p:cNvSpPr/>
          <p:nvPr/>
        </p:nvSpPr>
        <p:spPr bwMode="auto">
          <a:xfrm>
            <a:off x="3743325" y="2185801"/>
            <a:ext cx="1651000" cy="959127"/>
          </a:xfrm>
          <a:prstGeom prst="rect">
            <a:avLst/>
          </a:prstGeom>
          <a:solidFill>
            <a:schemeClr val="accent2"/>
          </a:solidFill>
          <a:ln w="50800" cap="rnd" cmpd="sng" algn="ctr">
            <a:noFill/>
            <a:prstDash val="solid"/>
            <a:round/>
            <a:headEnd type="none" w="med" len="med"/>
            <a:tailEnd type="none" w="med" len="med"/>
          </a:ln>
          <a:effectLst>
            <a:outerShdw blurRad="50800" dist="38100" dir="2700000">
              <a:srgbClr val="000000">
                <a:alpha val="43000"/>
              </a:srgbClr>
            </a:outerShdw>
          </a:effectLst>
        </p:spPr>
        <p:style>
          <a:lnRef idx="2">
            <a:schemeClr val="accent1"/>
          </a:lnRef>
          <a:fillRef idx="0">
            <a:schemeClr val="accent1"/>
          </a:fillRef>
          <a:effectRef idx="1">
            <a:schemeClr val="accent1"/>
          </a:effectRef>
          <a:fontRef idx="minor">
            <a:schemeClr val="tx1"/>
          </a:fontRef>
        </p:style>
        <p:txBody>
          <a:bodyPr tIns="187200"/>
          <a:lstStyle/>
          <a:p>
            <a:pPr marL="200025" lvl="1" eaLnBrk="0" hangingPunct="0">
              <a:lnSpc>
                <a:spcPts val="1100"/>
              </a:lnSpc>
              <a:spcBef>
                <a:spcPts val="1200"/>
              </a:spcBef>
              <a:defRPr/>
            </a:pPr>
            <a:endParaRPr lang="en-US" sz="3700" dirty="0">
              <a:solidFill>
                <a:schemeClr val="tx2">
                  <a:lumMod val="75000"/>
                  <a:lumOff val="25000"/>
                </a:schemeClr>
              </a:solidFill>
              <a:ea typeface="Verdana" pitchFamily="-65" charset="0"/>
              <a:cs typeface="Verdana" pitchFamily="-65" charset="0"/>
            </a:endParaRPr>
          </a:p>
        </p:txBody>
      </p:sp>
      <p:pic>
        <p:nvPicPr>
          <p:cNvPr id="28" name="Picture 27" descr="15.jpg"/>
          <p:cNvPicPr>
            <a:picLocks noChangeAspect="1"/>
          </p:cNvPicPr>
          <p:nvPr/>
        </p:nvPicPr>
        <p:blipFill>
          <a:blip r:embed="rId20"/>
          <a:stretch>
            <a:fillRect/>
          </a:stretch>
        </p:blipFill>
        <p:spPr bwMode="auto">
          <a:xfrm>
            <a:off x="3751263" y="3272812"/>
            <a:ext cx="1643062" cy="965858"/>
          </a:xfrm>
          <a:prstGeom prst="rect">
            <a:avLst/>
          </a:prstGeom>
          <a:effectLst>
            <a:outerShdw blurRad="50800" dist="38100" dir="2700000">
              <a:srgbClr val="000000">
                <a:alpha val="43000"/>
              </a:srgbClr>
            </a:outerShdw>
          </a:effectLst>
        </p:spPr>
      </p:pic>
      <p:pic>
        <p:nvPicPr>
          <p:cNvPr id="30" name="Picture 29" descr="woman_cup.jpg"/>
          <p:cNvPicPr>
            <a:picLocks noChangeAspect="1"/>
          </p:cNvPicPr>
          <p:nvPr/>
        </p:nvPicPr>
        <p:blipFill>
          <a:blip r:embed="rId21"/>
          <a:stretch>
            <a:fillRect/>
          </a:stretch>
        </p:blipFill>
        <p:spPr>
          <a:xfrm>
            <a:off x="7497763" y="3282908"/>
            <a:ext cx="1646237" cy="964175"/>
          </a:xfrm>
          <a:prstGeom prst="rect">
            <a:avLst/>
          </a:prstGeom>
          <a:effectLst>
            <a:outerShdw blurRad="50800" dist="38100" dir="2700000">
              <a:srgbClr val="000000">
                <a:alpha val="43000"/>
              </a:srgbClr>
            </a:outerShdw>
          </a:effectLst>
        </p:spPr>
      </p:pic>
      <p:pic>
        <p:nvPicPr>
          <p:cNvPr id="31" name="Picture 30" descr="neck.jpg"/>
          <p:cNvPicPr>
            <a:picLocks noChangeAspect="1"/>
          </p:cNvPicPr>
          <p:nvPr/>
        </p:nvPicPr>
        <p:blipFill>
          <a:blip r:embed="rId22"/>
          <a:stretch>
            <a:fillRect/>
          </a:stretch>
        </p:blipFill>
        <p:spPr>
          <a:xfrm>
            <a:off x="1881188" y="2180753"/>
            <a:ext cx="1627187" cy="964176"/>
          </a:xfrm>
          <a:prstGeom prst="rect">
            <a:avLst/>
          </a:prstGeom>
          <a:effectLst>
            <a:outerShdw blurRad="50800" dist="38100" dir="2700000">
              <a:srgbClr val="000000">
                <a:alpha val="43000"/>
              </a:srgbClr>
            </a:outerShdw>
          </a:effectLst>
        </p:spPr>
      </p:pic>
      <p:pic>
        <p:nvPicPr>
          <p:cNvPr id="32" name="Picture 31" descr="eyes_2.jpg"/>
          <p:cNvPicPr>
            <a:picLocks noChangeAspect="1"/>
          </p:cNvPicPr>
          <p:nvPr/>
        </p:nvPicPr>
        <p:blipFill>
          <a:blip r:embed="rId23"/>
          <a:stretch>
            <a:fillRect/>
          </a:stretch>
        </p:blipFill>
        <p:spPr>
          <a:xfrm>
            <a:off x="7494588" y="0"/>
            <a:ext cx="1647825" cy="959127"/>
          </a:xfrm>
          <a:prstGeom prst="rect">
            <a:avLst/>
          </a:prstGeom>
          <a:effectLst>
            <a:outerShdw blurRad="50800" dist="38100" dir="2700000">
              <a:srgbClr val="000000">
                <a:alpha val="43000"/>
              </a:srgbClr>
            </a:outerShdw>
          </a:effectLst>
        </p:spPr>
      </p:pic>
      <p:cxnSp>
        <p:nvCxnSpPr>
          <p:cNvPr id="33" name="Straight Connector 32"/>
          <p:cNvCxnSpPr/>
          <p:nvPr/>
        </p:nvCxnSpPr>
        <p:spPr>
          <a:xfrm>
            <a:off x="0" y="5332412"/>
            <a:ext cx="9144000" cy="1588"/>
          </a:xfrm>
          <a:prstGeom prst="line">
            <a:avLst/>
          </a:prstGeom>
          <a:ln>
            <a:solidFill>
              <a:srgbClr val="FFFFFF"/>
            </a:solidFill>
          </a:ln>
        </p:spPr>
        <p:style>
          <a:lnRef idx="2">
            <a:schemeClr val="accent1"/>
          </a:lnRef>
          <a:fillRef idx="0">
            <a:schemeClr val="accent1"/>
          </a:fillRef>
          <a:effectRef idx="1">
            <a:schemeClr val="accent1"/>
          </a:effectRef>
          <a:fontRef idx="minor">
            <a:schemeClr val="tx1"/>
          </a:fontRef>
        </p:style>
      </p:cxnSp>
      <p:pic>
        <p:nvPicPr>
          <p:cNvPr id="34" name="Picture 33" descr="TAlogoill.png"/>
          <p:cNvPicPr>
            <a:picLocks noChangeAspect="1"/>
          </p:cNvPicPr>
          <p:nvPr/>
        </p:nvPicPr>
        <p:blipFill>
          <a:blip r:embed="rId24"/>
          <a:stretch>
            <a:fillRect/>
          </a:stretch>
        </p:blipFill>
        <p:spPr>
          <a:xfrm>
            <a:off x="152400" y="6357958"/>
            <a:ext cx="2538989" cy="304801"/>
          </a:xfrm>
          <a:prstGeom prst="rect">
            <a:avLst/>
          </a:prstGeom>
        </p:spPr>
      </p:pic>
      <p:pic>
        <p:nvPicPr>
          <p:cNvPr id="35" name="Picture 34"/>
          <p:cNvPicPr>
            <a:picLocks noChangeAspect="1"/>
          </p:cNvPicPr>
          <p:nvPr/>
        </p:nvPicPr>
        <p:blipFill>
          <a:blip r:embed="rId25"/>
          <a:srcRect t="12000" b="12000"/>
          <a:stretch>
            <a:fillRect/>
          </a:stretch>
        </p:blipFill>
        <p:spPr>
          <a:xfrm>
            <a:off x="7543801" y="5486400"/>
            <a:ext cx="1524000" cy="260281"/>
          </a:xfrm>
          <a:prstGeom prst="rect">
            <a:avLst/>
          </a:prstGeom>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Rectangle 10"/>
          <p:cNvSpPr>
            <a:spLocks noChangeArrowheads="1"/>
          </p:cNvSpPr>
          <p:nvPr/>
        </p:nvSpPr>
        <p:spPr bwMode="auto">
          <a:xfrm>
            <a:off x="6934200" y="3143248"/>
            <a:ext cx="1905000" cy="2000264"/>
          </a:xfrm>
          <a:prstGeom prst="rect">
            <a:avLst/>
          </a:prstGeom>
          <a:solidFill>
            <a:srgbClr val="FFFFFF"/>
          </a:solidFill>
          <a:ln w="12700">
            <a:solidFill>
              <a:schemeClr val="bg1"/>
            </a:solidFill>
            <a:miter lim="800000"/>
            <a:headEnd/>
            <a:tailEnd/>
          </a:ln>
          <a:effectLst>
            <a:outerShdw dist="107763" dir="2700000" algn="ctr" rotWithShape="0">
              <a:schemeClr val="folHlink">
                <a:alpha val="74998"/>
              </a:schemeClr>
            </a:outerShdw>
          </a:effectLst>
        </p:spPr>
        <p:txBody>
          <a:bodyPr wrap="none" anchor="ctr">
            <a:prstTxWarp prst="textNoShape">
              <a:avLst/>
            </a:prstTxWarp>
          </a:bodyPr>
          <a:lstStyle/>
          <a:p>
            <a:pPr eaLnBrk="0" hangingPunct="0">
              <a:defRPr/>
            </a:pPr>
            <a:endParaRPr lang="en-US" dirty="0">
              <a:solidFill>
                <a:schemeClr val="bg2"/>
              </a:solidFill>
              <a:latin typeface="Arial"/>
              <a:ea typeface="+mn-ea"/>
              <a:cs typeface="Arial"/>
            </a:endParaRPr>
          </a:p>
        </p:txBody>
      </p:sp>
      <p:sp>
        <p:nvSpPr>
          <p:cNvPr id="3" name="Rectangle 2"/>
          <p:cNvSpPr>
            <a:spLocks noChangeArrowheads="1"/>
          </p:cNvSpPr>
          <p:nvPr/>
        </p:nvSpPr>
        <p:spPr bwMode="auto">
          <a:xfrm>
            <a:off x="4648168" y="3143248"/>
            <a:ext cx="2133600" cy="2000264"/>
          </a:xfrm>
          <a:prstGeom prst="rect">
            <a:avLst/>
          </a:prstGeom>
          <a:solidFill>
            <a:srgbClr val="FFFFFF"/>
          </a:solidFill>
          <a:ln w="12700">
            <a:solidFill>
              <a:schemeClr val="bg1"/>
            </a:solidFill>
            <a:miter lim="800000"/>
            <a:headEnd/>
            <a:tailEnd/>
          </a:ln>
          <a:effectLst>
            <a:outerShdw dist="107763" dir="2700000" algn="ctr" rotWithShape="0">
              <a:schemeClr val="folHlink">
                <a:alpha val="74998"/>
              </a:schemeClr>
            </a:outerShdw>
          </a:effectLst>
        </p:spPr>
        <p:txBody>
          <a:bodyPr wrap="none" anchor="ctr">
            <a:prstTxWarp prst="textNoShape">
              <a:avLst/>
            </a:prstTxWarp>
          </a:bodyPr>
          <a:lstStyle/>
          <a:p>
            <a:pPr eaLnBrk="0" hangingPunct="0">
              <a:defRPr/>
            </a:pPr>
            <a:endParaRPr lang="en-US" dirty="0">
              <a:solidFill>
                <a:schemeClr val="bg2"/>
              </a:solidFill>
              <a:latin typeface="Arial"/>
              <a:ea typeface="+mn-ea"/>
              <a:cs typeface="Arial"/>
            </a:endParaRPr>
          </a:p>
        </p:txBody>
      </p:sp>
      <p:sp>
        <p:nvSpPr>
          <p:cNvPr id="4" name="Rectangle 3"/>
          <p:cNvSpPr>
            <a:spLocks noChangeArrowheads="1"/>
          </p:cNvSpPr>
          <p:nvPr/>
        </p:nvSpPr>
        <p:spPr bwMode="auto">
          <a:xfrm>
            <a:off x="2362200" y="3143248"/>
            <a:ext cx="2133600" cy="2000264"/>
          </a:xfrm>
          <a:prstGeom prst="rect">
            <a:avLst/>
          </a:prstGeom>
          <a:solidFill>
            <a:srgbClr val="FFFFFF"/>
          </a:solidFill>
          <a:ln w="12700">
            <a:solidFill>
              <a:schemeClr val="bg1"/>
            </a:solidFill>
            <a:miter lim="800000"/>
            <a:headEnd/>
            <a:tailEnd/>
          </a:ln>
          <a:effectLst>
            <a:outerShdw dist="107763" dir="2700000" algn="ctr" rotWithShape="0">
              <a:schemeClr val="folHlink">
                <a:alpha val="74998"/>
              </a:schemeClr>
            </a:outerShdw>
          </a:effectLst>
        </p:spPr>
        <p:txBody>
          <a:bodyPr wrap="none" anchor="ctr">
            <a:prstTxWarp prst="textNoShape">
              <a:avLst/>
            </a:prstTxWarp>
          </a:bodyPr>
          <a:lstStyle/>
          <a:p>
            <a:pPr eaLnBrk="0" hangingPunct="0">
              <a:defRPr/>
            </a:pPr>
            <a:endParaRPr lang="en-US" dirty="0">
              <a:solidFill>
                <a:schemeClr val="bg2"/>
              </a:solidFill>
              <a:latin typeface="Arial"/>
              <a:ea typeface="+mn-ea"/>
              <a:cs typeface="Arial"/>
            </a:endParaRPr>
          </a:p>
        </p:txBody>
      </p:sp>
      <p:sp>
        <p:nvSpPr>
          <p:cNvPr id="5" name="Rectangle 4"/>
          <p:cNvSpPr>
            <a:spLocks noChangeArrowheads="1"/>
          </p:cNvSpPr>
          <p:nvPr/>
        </p:nvSpPr>
        <p:spPr bwMode="auto">
          <a:xfrm>
            <a:off x="88853" y="3143248"/>
            <a:ext cx="2133568" cy="2000264"/>
          </a:xfrm>
          <a:prstGeom prst="rect">
            <a:avLst/>
          </a:prstGeom>
          <a:solidFill>
            <a:srgbClr val="FFFFFF"/>
          </a:solidFill>
          <a:ln w="12700">
            <a:solidFill>
              <a:schemeClr val="bg1"/>
            </a:solidFill>
            <a:miter lim="800000"/>
            <a:headEnd/>
            <a:tailEnd/>
          </a:ln>
          <a:effectLst>
            <a:outerShdw dist="107763" dir="2700000" algn="ctr" rotWithShape="0">
              <a:schemeClr val="folHlink">
                <a:alpha val="74998"/>
              </a:schemeClr>
            </a:outerShdw>
          </a:effectLst>
        </p:spPr>
        <p:txBody>
          <a:bodyPr wrap="none" anchor="ctr">
            <a:prstTxWarp prst="textNoShape">
              <a:avLst/>
            </a:prstTxWarp>
          </a:bodyPr>
          <a:lstStyle/>
          <a:p>
            <a:pPr eaLnBrk="0" hangingPunct="0">
              <a:defRPr/>
            </a:pPr>
            <a:endParaRPr lang="en-US" dirty="0">
              <a:solidFill>
                <a:schemeClr val="bg2"/>
              </a:solidFill>
              <a:latin typeface="Arial"/>
              <a:ea typeface="+mn-ea"/>
              <a:cs typeface="Arial"/>
            </a:endParaRPr>
          </a:p>
        </p:txBody>
      </p:sp>
      <p:grpSp>
        <p:nvGrpSpPr>
          <p:cNvPr id="6" name="Group 30"/>
          <p:cNvGrpSpPr>
            <a:grpSpLocks/>
          </p:cNvGrpSpPr>
          <p:nvPr/>
        </p:nvGrpSpPr>
        <p:grpSpPr bwMode="auto">
          <a:xfrm>
            <a:off x="88885" y="3219448"/>
            <a:ext cx="2339975" cy="1427163"/>
            <a:chOff x="96" y="2160"/>
            <a:chExt cx="1474" cy="899"/>
          </a:xfrm>
        </p:grpSpPr>
        <p:sp>
          <p:nvSpPr>
            <p:cNvPr id="7" name="Rectangle 8"/>
            <p:cNvSpPr>
              <a:spLocks noChangeArrowheads="1"/>
            </p:cNvSpPr>
            <p:nvPr/>
          </p:nvSpPr>
          <p:spPr bwMode="auto">
            <a:xfrm>
              <a:off x="96" y="2160"/>
              <a:ext cx="1474" cy="630"/>
            </a:xfrm>
            <a:prstGeom prst="rect">
              <a:avLst/>
            </a:prstGeom>
            <a:noFill/>
            <a:ln w="9525">
              <a:noFill/>
              <a:miter lim="800000"/>
              <a:headEnd/>
              <a:tailEnd/>
            </a:ln>
          </p:spPr>
          <p:txBody>
            <a:bodyPr lIns="0" tIns="0" rIns="0" bIns="0">
              <a:prstTxWarp prst="textNoShape">
                <a:avLst/>
              </a:prstTxWarp>
            </a:bodyPr>
            <a:lstStyle/>
            <a:p>
              <a:pPr marL="338138" lvl="1" indent="-223838" eaLnBrk="0" hangingPunct="0">
                <a:spcBef>
                  <a:spcPct val="3000"/>
                </a:spcBef>
              </a:pPr>
              <a:r>
                <a:rPr lang="en-US" sz="2400" dirty="0">
                  <a:solidFill>
                    <a:schemeClr val="bg2"/>
                  </a:solidFill>
                  <a:latin typeface="Arial" charset="0"/>
                  <a:ea typeface="Arial" charset="0"/>
                  <a:cs typeface="Arial" charset="0"/>
                </a:rPr>
                <a:t>Truthfulness</a:t>
              </a:r>
            </a:p>
            <a:p>
              <a:pPr marL="338138" lvl="1" indent="-223838" eaLnBrk="0" hangingPunct="0">
                <a:spcBef>
                  <a:spcPct val="3000"/>
                </a:spcBef>
              </a:pPr>
              <a:r>
                <a:rPr lang="en-US" sz="2400" dirty="0">
                  <a:solidFill>
                    <a:schemeClr val="bg2"/>
                  </a:solidFill>
                  <a:latin typeface="Arial" charset="0"/>
                  <a:ea typeface="Arial" charset="0"/>
                  <a:cs typeface="Arial" charset="0"/>
                </a:rPr>
                <a:t>Credentials</a:t>
              </a:r>
            </a:p>
            <a:p>
              <a:pPr marL="338138" lvl="1" indent="-223838" eaLnBrk="0" hangingPunct="0">
                <a:spcBef>
                  <a:spcPct val="3000"/>
                </a:spcBef>
              </a:pPr>
              <a:endParaRPr lang="en-US" sz="2200" dirty="0">
                <a:solidFill>
                  <a:schemeClr val="bg2"/>
                </a:solidFill>
                <a:latin typeface="Arial" charset="0"/>
                <a:ea typeface="Arial" charset="0"/>
                <a:cs typeface="Arial" charset="0"/>
              </a:endParaRPr>
            </a:p>
            <a:p>
              <a:pPr marL="338138" lvl="1" indent="-223838" eaLnBrk="0" hangingPunct="0">
                <a:spcBef>
                  <a:spcPct val="3000"/>
                </a:spcBef>
              </a:pPr>
              <a:endParaRPr lang="en-US" sz="2200" dirty="0">
                <a:solidFill>
                  <a:schemeClr val="bg2"/>
                </a:solidFill>
                <a:latin typeface="Arial" charset="0"/>
                <a:ea typeface="Arial" charset="0"/>
                <a:cs typeface="Arial" charset="0"/>
              </a:endParaRPr>
            </a:p>
          </p:txBody>
        </p:sp>
        <p:sp>
          <p:nvSpPr>
            <p:cNvPr id="8" name="Text Box 12"/>
            <p:cNvSpPr txBox="1">
              <a:spLocks noChangeArrowheads="1"/>
            </p:cNvSpPr>
            <p:nvPr/>
          </p:nvSpPr>
          <p:spPr bwMode="auto">
            <a:xfrm>
              <a:off x="158" y="2652"/>
              <a:ext cx="1282" cy="407"/>
            </a:xfrm>
            <a:prstGeom prst="rect">
              <a:avLst/>
            </a:prstGeom>
            <a:noFill/>
            <a:ln w="12700">
              <a:noFill/>
              <a:miter lim="800000"/>
              <a:headEnd/>
              <a:tailEnd/>
            </a:ln>
          </p:spPr>
          <p:txBody>
            <a:bodyPr wrap="square">
              <a:prstTxWarp prst="textNoShape">
                <a:avLst/>
              </a:prstTxWarp>
              <a:spAutoFit/>
            </a:bodyPr>
            <a:lstStyle/>
            <a:p>
              <a:pPr eaLnBrk="0" hangingPunct="0">
                <a:spcBef>
                  <a:spcPct val="50000"/>
                </a:spcBef>
              </a:pPr>
              <a:r>
                <a:rPr lang="en-US" i="1" dirty="0">
                  <a:solidFill>
                    <a:schemeClr val="bg2"/>
                  </a:solidFill>
                  <a:latin typeface="Arial" charset="0"/>
                  <a:ea typeface="Arial" charset="0"/>
                  <a:cs typeface="Arial" charset="0"/>
                </a:rPr>
                <a:t>I can trust what she says about…</a:t>
              </a:r>
            </a:p>
          </p:txBody>
        </p:sp>
      </p:grpSp>
      <p:grpSp>
        <p:nvGrpSpPr>
          <p:cNvPr id="9" name="Group 31"/>
          <p:cNvGrpSpPr>
            <a:grpSpLocks/>
          </p:cNvGrpSpPr>
          <p:nvPr/>
        </p:nvGrpSpPr>
        <p:grpSpPr bwMode="auto">
          <a:xfrm>
            <a:off x="2362200" y="3208336"/>
            <a:ext cx="2133600" cy="1438275"/>
            <a:chOff x="1584" y="2153"/>
            <a:chExt cx="1344" cy="906"/>
          </a:xfrm>
        </p:grpSpPr>
        <p:sp>
          <p:nvSpPr>
            <p:cNvPr id="10" name="Rectangle 9"/>
            <p:cNvSpPr>
              <a:spLocks noChangeArrowheads="1"/>
            </p:cNvSpPr>
            <p:nvPr/>
          </p:nvSpPr>
          <p:spPr bwMode="auto">
            <a:xfrm>
              <a:off x="1584" y="2153"/>
              <a:ext cx="1344" cy="546"/>
            </a:xfrm>
            <a:prstGeom prst="rect">
              <a:avLst/>
            </a:prstGeom>
            <a:noFill/>
            <a:ln w="9525">
              <a:noFill/>
              <a:miter lim="800000"/>
              <a:headEnd/>
              <a:tailEnd/>
            </a:ln>
          </p:spPr>
          <p:txBody>
            <a:bodyPr lIns="0" tIns="0" rIns="0" bIns="0">
              <a:prstTxWarp prst="textNoShape">
                <a:avLst/>
              </a:prstTxWarp>
            </a:bodyPr>
            <a:lstStyle/>
            <a:p>
              <a:pPr marL="338138" lvl="1" indent="-223838" eaLnBrk="0" hangingPunct="0">
                <a:spcBef>
                  <a:spcPct val="3000"/>
                </a:spcBef>
              </a:pPr>
              <a:r>
                <a:rPr lang="en-US" sz="2400" dirty="0">
                  <a:solidFill>
                    <a:schemeClr val="bg2"/>
                  </a:solidFill>
                  <a:latin typeface="Arial" charset="0"/>
                  <a:ea typeface="Arial" charset="0"/>
                  <a:cs typeface="Arial" charset="0"/>
                </a:rPr>
                <a:t>Dependability</a:t>
              </a:r>
            </a:p>
            <a:p>
              <a:pPr marL="338138" lvl="1" indent="-223838" eaLnBrk="0" hangingPunct="0">
                <a:spcBef>
                  <a:spcPct val="3000"/>
                </a:spcBef>
              </a:pPr>
              <a:r>
                <a:rPr lang="en-US" sz="2400" dirty="0">
                  <a:solidFill>
                    <a:schemeClr val="bg2"/>
                  </a:solidFill>
                  <a:latin typeface="Arial" charset="0"/>
                  <a:ea typeface="Arial" charset="0"/>
                  <a:cs typeface="Arial" charset="0"/>
                </a:rPr>
                <a:t>Predictability</a:t>
              </a:r>
            </a:p>
            <a:p>
              <a:pPr marL="338138" lvl="1" indent="-223838" eaLnBrk="0" hangingPunct="0">
                <a:spcBef>
                  <a:spcPct val="3000"/>
                </a:spcBef>
              </a:pPr>
              <a:endParaRPr lang="en-US" sz="2200" dirty="0">
                <a:solidFill>
                  <a:schemeClr val="bg2"/>
                </a:solidFill>
                <a:latin typeface="Arial" charset="0"/>
                <a:ea typeface="Arial" charset="0"/>
                <a:cs typeface="Arial" charset="0"/>
              </a:endParaRPr>
            </a:p>
            <a:p>
              <a:pPr marL="338138" lvl="1" indent="-223838" eaLnBrk="0" hangingPunct="0">
                <a:spcBef>
                  <a:spcPct val="3000"/>
                </a:spcBef>
              </a:pPr>
              <a:endParaRPr lang="en-US" sz="2200" dirty="0">
                <a:solidFill>
                  <a:schemeClr val="bg2"/>
                </a:solidFill>
                <a:latin typeface="Arial" charset="0"/>
                <a:ea typeface="Arial" charset="0"/>
                <a:cs typeface="Arial" charset="0"/>
              </a:endParaRPr>
            </a:p>
            <a:p>
              <a:pPr marL="338138" lvl="1" indent="-223838" eaLnBrk="0" hangingPunct="0">
                <a:spcBef>
                  <a:spcPct val="3000"/>
                </a:spcBef>
              </a:pPr>
              <a:endParaRPr lang="en-US" sz="2200" dirty="0">
                <a:solidFill>
                  <a:schemeClr val="bg2"/>
                </a:solidFill>
                <a:latin typeface="Arial" charset="0"/>
                <a:ea typeface="Arial" charset="0"/>
                <a:cs typeface="Arial" charset="0"/>
              </a:endParaRPr>
            </a:p>
            <a:p>
              <a:pPr marL="338138" lvl="1" indent="-223838" eaLnBrk="0" hangingPunct="0">
                <a:spcBef>
                  <a:spcPct val="3000"/>
                </a:spcBef>
              </a:pPr>
              <a:endParaRPr lang="en-US" sz="2200" dirty="0">
                <a:solidFill>
                  <a:schemeClr val="bg2"/>
                </a:solidFill>
                <a:latin typeface="Arial" charset="0"/>
                <a:ea typeface="Arial" charset="0"/>
                <a:cs typeface="Arial" charset="0"/>
              </a:endParaRPr>
            </a:p>
          </p:txBody>
        </p:sp>
        <p:sp>
          <p:nvSpPr>
            <p:cNvPr id="11" name="Text Box 13"/>
            <p:cNvSpPr txBox="1">
              <a:spLocks noChangeArrowheads="1"/>
            </p:cNvSpPr>
            <p:nvPr/>
          </p:nvSpPr>
          <p:spPr bwMode="auto">
            <a:xfrm>
              <a:off x="1656" y="2652"/>
              <a:ext cx="1176" cy="407"/>
            </a:xfrm>
            <a:prstGeom prst="rect">
              <a:avLst/>
            </a:prstGeom>
            <a:noFill/>
            <a:ln w="12700">
              <a:noFill/>
              <a:miter lim="800000"/>
              <a:headEnd/>
              <a:tailEnd/>
            </a:ln>
          </p:spPr>
          <p:txBody>
            <a:bodyPr wrap="square">
              <a:prstTxWarp prst="textNoShape">
                <a:avLst/>
              </a:prstTxWarp>
              <a:spAutoFit/>
            </a:bodyPr>
            <a:lstStyle/>
            <a:p>
              <a:pPr eaLnBrk="0" hangingPunct="0">
                <a:spcBef>
                  <a:spcPct val="50000"/>
                </a:spcBef>
              </a:pPr>
              <a:r>
                <a:rPr lang="en-US" i="1" dirty="0">
                  <a:solidFill>
                    <a:schemeClr val="bg2"/>
                  </a:solidFill>
                  <a:latin typeface="Arial" charset="0"/>
                  <a:ea typeface="Arial" charset="0"/>
                  <a:cs typeface="Arial" charset="0"/>
                </a:rPr>
                <a:t>I can trust him to…</a:t>
              </a:r>
            </a:p>
          </p:txBody>
        </p:sp>
      </p:grpSp>
      <p:grpSp>
        <p:nvGrpSpPr>
          <p:cNvPr id="12" name="Group 32"/>
          <p:cNvGrpSpPr>
            <a:grpSpLocks/>
          </p:cNvGrpSpPr>
          <p:nvPr/>
        </p:nvGrpSpPr>
        <p:grpSpPr bwMode="auto">
          <a:xfrm>
            <a:off x="4643438" y="3169055"/>
            <a:ext cx="1828800" cy="1427163"/>
            <a:chOff x="3021" y="2158"/>
            <a:chExt cx="1152" cy="899"/>
          </a:xfrm>
        </p:grpSpPr>
        <p:sp>
          <p:nvSpPr>
            <p:cNvPr id="13" name="Rectangle 5"/>
            <p:cNvSpPr>
              <a:spLocks noChangeArrowheads="1"/>
            </p:cNvSpPr>
            <p:nvPr/>
          </p:nvSpPr>
          <p:spPr bwMode="auto">
            <a:xfrm>
              <a:off x="3021" y="2158"/>
              <a:ext cx="1152" cy="534"/>
            </a:xfrm>
            <a:prstGeom prst="rect">
              <a:avLst/>
            </a:prstGeom>
            <a:noFill/>
            <a:ln w="9525">
              <a:noFill/>
              <a:miter lim="800000"/>
              <a:headEnd/>
              <a:tailEnd/>
            </a:ln>
          </p:spPr>
          <p:txBody>
            <a:bodyPr lIns="0" tIns="0" rIns="0" bIns="0">
              <a:prstTxWarp prst="textNoShape">
                <a:avLst/>
              </a:prstTxWarp>
            </a:bodyPr>
            <a:lstStyle/>
            <a:p>
              <a:pPr marL="338138" lvl="1" indent="-223838" eaLnBrk="0" hangingPunct="0">
                <a:spcBef>
                  <a:spcPct val="3000"/>
                </a:spcBef>
              </a:pPr>
              <a:r>
                <a:rPr lang="en-US" sz="2400" dirty="0">
                  <a:solidFill>
                    <a:schemeClr val="bg2"/>
                  </a:solidFill>
                  <a:latin typeface="Arial" charset="0"/>
                  <a:ea typeface="Arial" charset="0"/>
                  <a:cs typeface="Arial" charset="0"/>
                </a:rPr>
                <a:t>Discretion</a:t>
              </a:r>
            </a:p>
            <a:p>
              <a:pPr marL="338138" lvl="1" indent="-223838" eaLnBrk="0" hangingPunct="0">
                <a:spcBef>
                  <a:spcPct val="3000"/>
                </a:spcBef>
              </a:pPr>
              <a:r>
                <a:rPr lang="en-US" sz="2400" dirty="0">
                  <a:solidFill>
                    <a:schemeClr val="bg2"/>
                  </a:solidFill>
                  <a:latin typeface="Arial" charset="0"/>
                  <a:ea typeface="Arial" charset="0"/>
                  <a:cs typeface="Arial" charset="0"/>
                </a:rPr>
                <a:t>Empathy</a:t>
              </a:r>
            </a:p>
            <a:p>
              <a:pPr marL="338138" lvl="1" indent="-223838" eaLnBrk="0" hangingPunct="0">
                <a:spcBef>
                  <a:spcPct val="3000"/>
                </a:spcBef>
              </a:pPr>
              <a:endParaRPr>
                <a:solidFill>
                  <a:schemeClr val="bg2"/>
                </a:solidFill>
              </a:endParaRPr>
            </a:p>
          </p:txBody>
        </p:sp>
        <p:sp>
          <p:nvSpPr>
            <p:cNvPr id="14" name="Text Box 14"/>
            <p:cNvSpPr txBox="1">
              <a:spLocks noChangeArrowheads="1"/>
            </p:cNvSpPr>
            <p:nvPr/>
          </p:nvSpPr>
          <p:spPr bwMode="auto">
            <a:xfrm>
              <a:off x="3069" y="2650"/>
              <a:ext cx="1056" cy="407"/>
            </a:xfrm>
            <a:prstGeom prst="rect">
              <a:avLst/>
            </a:prstGeom>
            <a:noFill/>
            <a:ln w="12700">
              <a:noFill/>
              <a:miter lim="800000"/>
              <a:headEnd/>
              <a:tailEnd/>
            </a:ln>
          </p:spPr>
          <p:txBody>
            <a:bodyPr>
              <a:prstTxWarp prst="textNoShape">
                <a:avLst/>
              </a:prstTxWarp>
              <a:spAutoFit/>
            </a:bodyPr>
            <a:lstStyle/>
            <a:p>
              <a:pPr eaLnBrk="0" hangingPunct="0">
                <a:spcBef>
                  <a:spcPct val="50000"/>
                </a:spcBef>
              </a:pPr>
              <a:r>
                <a:rPr lang="en-US" i="1" dirty="0">
                  <a:solidFill>
                    <a:schemeClr val="bg2"/>
                  </a:solidFill>
                  <a:latin typeface="Arial" charset="0"/>
                  <a:ea typeface="Arial" charset="0"/>
                  <a:cs typeface="Arial" charset="0"/>
                </a:rPr>
                <a:t>I can trust her with…</a:t>
              </a:r>
            </a:p>
          </p:txBody>
        </p:sp>
      </p:grpSp>
      <p:sp>
        <p:nvSpPr>
          <p:cNvPr id="15" name="Rectangle 14"/>
          <p:cNvSpPr>
            <a:spLocks noChangeArrowheads="1"/>
          </p:cNvSpPr>
          <p:nvPr/>
        </p:nvSpPr>
        <p:spPr bwMode="auto">
          <a:xfrm>
            <a:off x="2511424" y="1981200"/>
            <a:ext cx="1846262" cy="381000"/>
          </a:xfrm>
          <a:prstGeom prst="rect">
            <a:avLst/>
          </a:prstGeom>
          <a:solidFill>
            <a:schemeClr val="accent3"/>
          </a:solidFill>
          <a:ln w="12700">
            <a:solidFill>
              <a:schemeClr val="accent3"/>
            </a:solidFill>
            <a:miter lim="800000"/>
            <a:headEnd type="none" w="sm" len="sm"/>
            <a:tailEnd type="none" w="sm" len="sm"/>
          </a:ln>
          <a:effectLst>
            <a:outerShdw dist="107763" dir="2700000" algn="ctr" rotWithShape="0">
              <a:schemeClr val="folHlink">
                <a:alpha val="74998"/>
              </a:schemeClr>
            </a:outerShdw>
          </a:effectLst>
        </p:spPr>
        <p:txBody>
          <a:bodyPr wrap="none" anchor="ctr">
            <a:prstTxWarp prst="textNoShape">
              <a:avLst/>
            </a:prstTxWarp>
          </a:bodyPr>
          <a:lstStyle/>
          <a:p>
            <a:pPr algn="ctr" eaLnBrk="0" hangingPunct="0">
              <a:defRPr/>
            </a:pPr>
            <a:r>
              <a:rPr lang="en-US" sz="3000" dirty="0">
                <a:latin typeface="Arial"/>
                <a:ea typeface="+mn-ea"/>
                <a:cs typeface="Arial"/>
              </a:rPr>
              <a:t>Actions</a:t>
            </a:r>
          </a:p>
        </p:txBody>
      </p:sp>
      <p:sp>
        <p:nvSpPr>
          <p:cNvPr id="16" name="Rectangle 15"/>
          <p:cNvSpPr>
            <a:spLocks noChangeArrowheads="1"/>
          </p:cNvSpPr>
          <p:nvPr/>
        </p:nvSpPr>
        <p:spPr bwMode="auto">
          <a:xfrm>
            <a:off x="4797440" y="1981200"/>
            <a:ext cx="1846262" cy="381000"/>
          </a:xfrm>
          <a:prstGeom prst="rect">
            <a:avLst/>
          </a:prstGeom>
          <a:solidFill>
            <a:schemeClr val="accent3"/>
          </a:solidFill>
          <a:ln w="12700">
            <a:solidFill>
              <a:schemeClr val="accent3"/>
            </a:solidFill>
            <a:miter lim="800000"/>
            <a:headEnd type="none" w="sm" len="sm"/>
            <a:tailEnd type="none" w="sm" len="sm"/>
          </a:ln>
          <a:effectLst>
            <a:outerShdw dist="107763" dir="2700000" algn="ctr" rotWithShape="0">
              <a:schemeClr val="folHlink">
                <a:alpha val="74998"/>
              </a:schemeClr>
            </a:outerShdw>
          </a:effectLst>
        </p:spPr>
        <p:txBody>
          <a:bodyPr wrap="none" anchor="ctr">
            <a:prstTxWarp prst="textNoShape">
              <a:avLst/>
            </a:prstTxWarp>
          </a:bodyPr>
          <a:lstStyle/>
          <a:p>
            <a:pPr algn="ctr" eaLnBrk="0" hangingPunct="0">
              <a:defRPr/>
            </a:pPr>
            <a:r>
              <a:rPr lang="en-US" sz="3000" dirty="0">
                <a:latin typeface="Arial"/>
                <a:ea typeface="+mn-ea"/>
                <a:cs typeface="Arial"/>
              </a:rPr>
              <a:t>Security</a:t>
            </a:r>
          </a:p>
        </p:txBody>
      </p:sp>
      <p:sp>
        <p:nvSpPr>
          <p:cNvPr id="17" name="Rectangle 16"/>
          <p:cNvSpPr>
            <a:spLocks noChangeArrowheads="1"/>
          </p:cNvSpPr>
          <p:nvPr/>
        </p:nvSpPr>
        <p:spPr bwMode="auto">
          <a:xfrm>
            <a:off x="6858016" y="1981200"/>
            <a:ext cx="2006600" cy="381000"/>
          </a:xfrm>
          <a:prstGeom prst="rect">
            <a:avLst/>
          </a:prstGeom>
          <a:solidFill>
            <a:schemeClr val="accent3"/>
          </a:solidFill>
          <a:ln w="12700">
            <a:solidFill>
              <a:schemeClr val="accent3"/>
            </a:solidFill>
            <a:miter lim="800000"/>
            <a:headEnd type="none" w="sm" len="sm"/>
            <a:tailEnd type="none" w="sm" len="sm"/>
          </a:ln>
          <a:effectLst>
            <a:outerShdw dist="107763" dir="2700000" algn="ctr" rotWithShape="0">
              <a:schemeClr val="folHlink">
                <a:alpha val="74998"/>
              </a:schemeClr>
            </a:outerShdw>
          </a:effectLst>
        </p:spPr>
        <p:txBody>
          <a:bodyPr wrap="none" anchor="ctr">
            <a:prstTxWarp prst="textNoShape">
              <a:avLst/>
            </a:prstTxWarp>
          </a:bodyPr>
          <a:lstStyle/>
          <a:p>
            <a:pPr algn="ctr" eaLnBrk="0" hangingPunct="0">
              <a:defRPr/>
            </a:pPr>
            <a:r>
              <a:rPr lang="en-US" sz="3000" dirty="0">
                <a:latin typeface="Arial"/>
                <a:ea typeface="+mn-ea"/>
                <a:cs typeface="Arial"/>
              </a:rPr>
              <a:t>Focus</a:t>
            </a:r>
          </a:p>
        </p:txBody>
      </p:sp>
      <p:sp>
        <p:nvSpPr>
          <p:cNvPr id="18" name="Rectangle 17"/>
          <p:cNvSpPr>
            <a:spLocks noChangeArrowheads="1"/>
          </p:cNvSpPr>
          <p:nvPr/>
        </p:nvSpPr>
        <p:spPr bwMode="auto">
          <a:xfrm>
            <a:off x="134905" y="1981200"/>
            <a:ext cx="1998663" cy="381000"/>
          </a:xfrm>
          <a:prstGeom prst="rect">
            <a:avLst/>
          </a:prstGeom>
          <a:solidFill>
            <a:schemeClr val="accent3"/>
          </a:solidFill>
          <a:ln w="12700">
            <a:solidFill>
              <a:schemeClr val="accent3"/>
            </a:solidFill>
            <a:miter lim="800000"/>
            <a:headEnd type="none" w="sm" len="sm"/>
            <a:tailEnd type="none" w="sm" len="sm"/>
          </a:ln>
          <a:effectLst>
            <a:outerShdw dist="107763" dir="2700000" algn="ctr" rotWithShape="0">
              <a:schemeClr val="folHlink">
                <a:alpha val="74998"/>
              </a:schemeClr>
            </a:outerShdw>
          </a:effectLst>
        </p:spPr>
        <p:txBody>
          <a:bodyPr wrap="none" anchor="ctr">
            <a:prstTxWarp prst="textNoShape">
              <a:avLst/>
            </a:prstTxWarp>
          </a:bodyPr>
          <a:lstStyle/>
          <a:p>
            <a:pPr algn="ctr" eaLnBrk="0" hangingPunct="0">
              <a:defRPr/>
            </a:pPr>
            <a:r>
              <a:rPr lang="en-US" sz="3000" dirty="0">
                <a:latin typeface="Arial"/>
                <a:ea typeface="+mn-ea"/>
                <a:cs typeface="Arial"/>
              </a:rPr>
              <a:t>Words</a:t>
            </a:r>
          </a:p>
        </p:txBody>
      </p:sp>
      <p:sp>
        <p:nvSpPr>
          <p:cNvPr id="19" name="Text Box 24"/>
          <p:cNvSpPr txBox="1">
            <a:spLocks noChangeArrowheads="1"/>
          </p:cNvSpPr>
          <p:nvPr/>
        </p:nvSpPr>
        <p:spPr bwMode="auto">
          <a:xfrm>
            <a:off x="142844" y="2547935"/>
            <a:ext cx="1990724" cy="523875"/>
          </a:xfrm>
          <a:prstGeom prst="rect">
            <a:avLst/>
          </a:prstGeom>
          <a:solidFill>
            <a:schemeClr val="accent6">
              <a:lumMod val="75000"/>
            </a:schemeClr>
          </a:solidFill>
          <a:ln w="12700">
            <a:noFill/>
            <a:miter lim="800000"/>
            <a:headEnd/>
            <a:tailEnd/>
          </a:ln>
        </p:spPr>
        <p:txBody>
          <a:bodyPr wrap="square">
            <a:prstTxWarp prst="textNoShape">
              <a:avLst/>
            </a:prstTxWarp>
            <a:spAutoFit/>
          </a:bodyPr>
          <a:lstStyle/>
          <a:p>
            <a:pPr algn="ctr" eaLnBrk="0" hangingPunct="0">
              <a:spcBef>
                <a:spcPct val="50000"/>
              </a:spcBef>
              <a:defRPr/>
            </a:pPr>
            <a:r>
              <a:rPr lang="en-US" sz="2800" dirty="0">
                <a:solidFill>
                  <a:srgbClr val="F2F2F2"/>
                </a:solidFill>
                <a:latin typeface="Arial" pitchFamily="-65" charset="0"/>
                <a:ea typeface="Arial" pitchFamily="-65" charset="0"/>
                <a:cs typeface="Arial" pitchFamily="-65" charset="0"/>
              </a:rPr>
              <a:t>  Credibility</a:t>
            </a:r>
          </a:p>
        </p:txBody>
      </p:sp>
      <p:sp>
        <p:nvSpPr>
          <p:cNvPr id="20" name="Text Box 25"/>
          <p:cNvSpPr txBox="1">
            <a:spLocks noChangeArrowheads="1"/>
          </p:cNvSpPr>
          <p:nvPr/>
        </p:nvSpPr>
        <p:spPr bwMode="auto">
          <a:xfrm>
            <a:off x="2500298" y="2547935"/>
            <a:ext cx="1843070" cy="523875"/>
          </a:xfrm>
          <a:prstGeom prst="rect">
            <a:avLst/>
          </a:prstGeom>
          <a:solidFill>
            <a:schemeClr val="accent6">
              <a:lumMod val="75000"/>
            </a:schemeClr>
          </a:solidFill>
          <a:ln w="12700">
            <a:noFill/>
            <a:miter lim="800000"/>
            <a:headEnd/>
            <a:tailEnd/>
          </a:ln>
        </p:spPr>
        <p:txBody>
          <a:bodyPr wrap="square">
            <a:prstTxWarp prst="textNoShape">
              <a:avLst/>
            </a:prstTxWarp>
            <a:spAutoFit/>
          </a:bodyPr>
          <a:lstStyle/>
          <a:p>
            <a:pPr eaLnBrk="0" hangingPunct="0">
              <a:spcBef>
                <a:spcPct val="50000"/>
              </a:spcBef>
              <a:defRPr/>
            </a:pPr>
            <a:r>
              <a:rPr lang="en-US" sz="2800" dirty="0">
                <a:solidFill>
                  <a:srgbClr val="F2F2F2"/>
                </a:solidFill>
                <a:latin typeface="Arial"/>
                <a:ea typeface="+mn-ea"/>
                <a:cs typeface="Arial"/>
              </a:rPr>
              <a:t> Reliability</a:t>
            </a:r>
          </a:p>
        </p:txBody>
      </p:sp>
      <p:sp>
        <p:nvSpPr>
          <p:cNvPr id="21" name="Text Box 26"/>
          <p:cNvSpPr txBox="1">
            <a:spLocks noChangeArrowheads="1"/>
          </p:cNvSpPr>
          <p:nvPr/>
        </p:nvSpPr>
        <p:spPr bwMode="auto">
          <a:xfrm>
            <a:off x="6929454" y="2547935"/>
            <a:ext cx="2000264" cy="492443"/>
          </a:xfrm>
          <a:prstGeom prst="rect">
            <a:avLst/>
          </a:prstGeom>
          <a:solidFill>
            <a:schemeClr val="accent6">
              <a:lumMod val="75000"/>
            </a:schemeClr>
          </a:solidFill>
          <a:ln w="12700">
            <a:noFill/>
            <a:miter lim="800000"/>
            <a:headEnd/>
            <a:tailEnd/>
          </a:ln>
        </p:spPr>
        <p:txBody>
          <a:bodyPr wrap="square">
            <a:prstTxWarp prst="textNoShape">
              <a:avLst/>
            </a:prstTxWarp>
            <a:spAutoFit/>
          </a:bodyPr>
          <a:lstStyle/>
          <a:p>
            <a:pPr eaLnBrk="0" hangingPunct="0">
              <a:spcBef>
                <a:spcPct val="50000"/>
              </a:spcBef>
              <a:defRPr/>
            </a:pPr>
            <a:r>
              <a:rPr lang="en-US" sz="2600" dirty="0">
                <a:solidFill>
                  <a:srgbClr val="F2F2F2"/>
                </a:solidFill>
                <a:latin typeface="Arial" pitchFamily="-65" charset="0"/>
                <a:ea typeface="Arial" pitchFamily="-65" charset="0"/>
                <a:cs typeface="Arial" pitchFamily="-65" charset="0"/>
              </a:rPr>
              <a:t>Orientation</a:t>
            </a:r>
          </a:p>
        </p:txBody>
      </p:sp>
      <p:sp>
        <p:nvSpPr>
          <p:cNvPr id="22" name="Text Box 27"/>
          <p:cNvSpPr txBox="1">
            <a:spLocks noChangeArrowheads="1"/>
          </p:cNvSpPr>
          <p:nvPr/>
        </p:nvSpPr>
        <p:spPr bwMode="auto">
          <a:xfrm>
            <a:off x="4786314" y="2547935"/>
            <a:ext cx="1857388" cy="523875"/>
          </a:xfrm>
          <a:prstGeom prst="rect">
            <a:avLst/>
          </a:prstGeom>
          <a:solidFill>
            <a:schemeClr val="accent6">
              <a:lumMod val="75000"/>
            </a:schemeClr>
          </a:solidFill>
          <a:ln w="12700">
            <a:noFill/>
            <a:miter lim="800000"/>
            <a:headEnd/>
            <a:tailEnd/>
          </a:ln>
        </p:spPr>
        <p:txBody>
          <a:bodyPr wrap="square">
            <a:prstTxWarp prst="textNoShape">
              <a:avLst/>
            </a:prstTxWarp>
            <a:spAutoFit/>
          </a:bodyPr>
          <a:lstStyle/>
          <a:p>
            <a:pPr eaLnBrk="0" hangingPunct="0">
              <a:spcBef>
                <a:spcPct val="50000"/>
              </a:spcBef>
              <a:defRPr/>
            </a:pPr>
            <a:r>
              <a:rPr lang="en-US" sz="2800" dirty="0">
                <a:solidFill>
                  <a:srgbClr val="F2F2F2"/>
                </a:solidFill>
                <a:latin typeface="Arial"/>
                <a:ea typeface="+mn-ea"/>
                <a:cs typeface="Arial"/>
              </a:rPr>
              <a:t>  Intimacy</a:t>
            </a:r>
          </a:p>
        </p:txBody>
      </p:sp>
      <p:sp>
        <p:nvSpPr>
          <p:cNvPr id="23" name="Title 1"/>
          <p:cNvSpPr txBox="1">
            <a:spLocks/>
          </p:cNvSpPr>
          <p:nvPr/>
        </p:nvSpPr>
        <p:spPr>
          <a:xfrm>
            <a:off x="457200" y="914400"/>
            <a:ext cx="8229600" cy="457200"/>
          </a:xfrm>
          <a:prstGeom prst="rect">
            <a:avLst/>
          </a:prstGeom>
        </p:spPr>
        <p:txBody>
          <a:bodyPr vert="horz" lIns="0" tIns="0" rIns="0" bIns="0" rtlCol="0" anchor="b" anchorCtr="0">
            <a:normAutofit/>
          </a:bodyPr>
          <a:lstStyle/>
          <a:p>
            <a:pPr marL="0" marR="0" lvl="0" indent="0" algn="l" defTabSz="457200" rtl="0" eaLnBrk="1" fontAlgn="auto" latinLnBrk="0" hangingPunct="1">
              <a:lnSpc>
                <a:spcPct val="100000"/>
              </a:lnSpc>
              <a:spcBef>
                <a:spcPct val="0"/>
              </a:spcBef>
              <a:spcAft>
                <a:spcPts val="0"/>
              </a:spcAft>
              <a:buClrTx/>
              <a:buSzTx/>
              <a:buFontTx/>
              <a:buNone/>
              <a:tabLst/>
              <a:defRPr/>
            </a:pPr>
            <a:endParaRPr kumimoji="0" lang="en-US" sz="3000" b="0" i="0" u="none" strike="noStrike" kern="1200" cap="none" spc="0" normalizeH="0" baseline="0" noProof="0" dirty="0">
              <a:ln>
                <a:noFill/>
              </a:ln>
              <a:solidFill>
                <a:srgbClr val="BED4D4"/>
              </a:solidFill>
              <a:effectLst/>
              <a:uLnTx/>
              <a:uFillTx/>
              <a:latin typeface="+mj-lt"/>
              <a:ea typeface="+mj-ea"/>
              <a:cs typeface="+mj-cs"/>
            </a:endParaRPr>
          </a:p>
        </p:txBody>
      </p:sp>
      <p:grpSp>
        <p:nvGrpSpPr>
          <p:cNvPr id="25" name="Group 33"/>
          <p:cNvGrpSpPr>
            <a:grpSpLocks/>
          </p:cNvGrpSpPr>
          <p:nvPr/>
        </p:nvGrpSpPr>
        <p:grpSpPr bwMode="auto">
          <a:xfrm>
            <a:off x="6934168" y="3219451"/>
            <a:ext cx="1752600" cy="1703996"/>
            <a:chOff x="4416" y="2160"/>
            <a:chExt cx="1104" cy="988"/>
          </a:xfrm>
          <a:solidFill>
            <a:schemeClr val="bg1"/>
          </a:solidFill>
        </p:grpSpPr>
        <p:sp>
          <p:nvSpPr>
            <p:cNvPr id="26" name="Text Box 15"/>
            <p:cNvSpPr txBox="1">
              <a:spLocks noChangeArrowheads="1"/>
            </p:cNvSpPr>
            <p:nvPr/>
          </p:nvSpPr>
          <p:spPr bwMode="auto">
            <a:xfrm>
              <a:off x="4464" y="2613"/>
              <a:ext cx="1056" cy="535"/>
            </a:xfrm>
            <a:prstGeom prst="rect">
              <a:avLst/>
            </a:prstGeom>
            <a:grpFill/>
            <a:ln w="12700">
              <a:noFill/>
              <a:miter lim="800000"/>
              <a:headEnd/>
              <a:tailEnd/>
            </a:ln>
          </p:spPr>
          <p:txBody>
            <a:bodyPr wrap="square">
              <a:spAutoFit/>
            </a:bodyPr>
            <a:lstStyle/>
            <a:p>
              <a:pPr eaLnBrk="0" hangingPunct="0">
                <a:spcBef>
                  <a:spcPct val="50000"/>
                </a:spcBef>
                <a:defRPr/>
              </a:pPr>
              <a:r>
                <a:rPr lang="en-US" i="1" dirty="0">
                  <a:solidFill>
                    <a:schemeClr val="bg2"/>
                  </a:solidFill>
                  <a:latin typeface="Arial" charset="0"/>
                  <a:ea typeface="Arial" charset="0"/>
                  <a:cs typeface="Arial" charset="0"/>
                </a:rPr>
                <a:t>I can trust that he cares about…</a:t>
              </a:r>
            </a:p>
          </p:txBody>
        </p:sp>
        <p:sp>
          <p:nvSpPr>
            <p:cNvPr id="27" name="Rectangle 16"/>
            <p:cNvSpPr>
              <a:spLocks noChangeArrowheads="1"/>
            </p:cNvSpPr>
            <p:nvPr/>
          </p:nvSpPr>
          <p:spPr bwMode="auto">
            <a:xfrm>
              <a:off x="4416" y="2160"/>
              <a:ext cx="960" cy="528"/>
            </a:xfrm>
            <a:prstGeom prst="rect">
              <a:avLst/>
            </a:prstGeom>
            <a:grpFill/>
            <a:ln w="9525">
              <a:noFill/>
              <a:miter lim="800000"/>
              <a:headEnd/>
              <a:tailEnd/>
            </a:ln>
          </p:spPr>
          <p:txBody>
            <a:bodyPr lIns="0" tIns="0" rIns="0" bIns="0"/>
            <a:lstStyle/>
            <a:p>
              <a:pPr marL="338138" lvl="1" indent="-223838" eaLnBrk="0" hangingPunct="0">
                <a:spcBef>
                  <a:spcPct val="3000"/>
                </a:spcBef>
                <a:defRPr/>
              </a:pPr>
              <a:r>
                <a:rPr lang="en-US" sz="2400" dirty="0">
                  <a:solidFill>
                    <a:schemeClr val="bg2"/>
                  </a:solidFill>
                  <a:latin typeface="Arial" charset="0"/>
                  <a:ea typeface="Arial" charset="0"/>
                  <a:cs typeface="Arial" charset="0"/>
                </a:rPr>
                <a:t>Motives</a:t>
              </a:r>
            </a:p>
            <a:p>
              <a:pPr marL="338138" lvl="1" indent="-223838" eaLnBrk="0" hangingPunct="0">
                <a:spcBef>
                  <a:spcPct val="3000"/>
                </a:spcBef>
                <a:defRPr/>
              </a:pPr>
              <a:r>
                <a:rPr lang="en-US" sz="2400" dirty="0">
                  <a:solidFill>
                    <a:schemeClr val="bg2"/>
                  </a:solidFill>
                  <a:latin typeface="Arial" charset="0"/>
                  <a:ea typeface="Arial" charset="0"/>
                  <a:cs typeface="Arial" charset="0"/>
                </a:rPr>
                <a:t>Attention </a:t>
              </a:r>
            </a:p>
          </p:txBody>
        </p:sp>
      </p:grpSp>
      <p:sp>
        <p:nvSpPr>
          <p:cNvPr id="31" name="Title 30"/>
          <p:cNvSpPr>
            <a:spLocks noGrp="1"/>
          </p:cNvSpPr>
          <p:nvPr>
            <p:ph type="title"/>
          </p:nvPr>
        </p:nvSpPr>
        <p:spPr/>
        <p:txBody>
          <a:bodyPr>
            <a:noAutofit/>
          </a:bodyPr>
          <a:lstStyle/>
          <a:p>
            <a:pPr lvl="0"/>
            <a:r>
              <a:rPr lang="en-US" dirty="0" smtClean="0"/>
              <a:t>Four Factors of Trustworthiness</a:t>
            </a:r>
            <a:endParaRPr lang="en-US" dirty="0"/>
          </a:p>
        </p:txBody>
      </p:sp>
      <p:sp>
        <p:nvSpPr>
          <p:cNvPr id="28" name="Text Placeholder 27"/>
          <p:cNvSpPr>
            <a:spLocks noGrp="1"/>
          </p:cNvSpPr>
          <p:nvPr>
            <p:ph type="body" sz="quarter" idx="13"/>
          </p:nvPr>
        </p:nvSpPr>
        <p:spPr/>
        <p:txBody>
          <a:bodyPr/>
          <a:lstStyle/>
          <a:p>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500" fill="hold"/>
                                        <p:tgtEl>
                                          <p:spTgt spid="18"/>
                                        </p:tgtEl>
                                        <p:attrNameLst>
                                          <p:attrName>ppt_x</p:attrName>
                                        </p:attrNameLst>
                                      </p:cBhvr>
                                      <p:tavLst>
                                        <p:tav tm="0">
                                          <p:val>
                                            <p:strVal val="0-#ppt_w/2"/>
                                          </p:val>
                                        </p:tav>
                                        <p:tav tm="100000">
                                          <p:val>
                                            <p:strVal val="#ppt_x"/>
                                          </p:val>
                                        </p:tav>
                                      </p:tavLst>
                                    </p:anim>
                                    <p:anim calcmode="lin" valueType="num">
                                      <p:cBhvr additive="base">
                                        <p:cTn id="8" dur="500" fill="hold"/>
                                        <p:tgtEl>
                                          <p:spTgt spid="18"/>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0-#ppt_w/2"/>
                                          </p:val>
                                        </p:tav>
                                        <p:tav tm="100000">
                                          <p:val>
                                            <p:strVal val="#ppt_x"/>
                                          </p:val>
                                        </p:tav>
                                      </p:tavLst>
                                    </p:anim>
                                    <p:anim calcmode="lin" valueType="num">
                                      <p:cBhvr additive="base">
                                        <p:cTn id="14" dur="500" fill="hold"/>
                                        <p:tgtEl>
                                          <p:spTgt spid="6"/>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9" fill="hold" grpId="0" nodeType="clickEffect">
                                  <p:stCondLst>
                                    <p:cond delay="0"/>
                                  </p:stCondLst>
                                  <p:childTnLst>
                                    <p:set>
                                      <p:cBhvr>
                                        <p:cTn id="18" dur="1" fill="hold">
                                          <p:stCondLst>
                                            <p:cond delay="0"/>
                                          </p:stCondLst>
                                        </p:cTn>
                                        <p:tgtEl>
                                          <p:spTgt spid="15"/>
                                        </p:tgtEl>
                                        <p:attrNameLst>
                                          <p:attrName>style.visibility</p:attrName>
                                        </p:attrNameLst>
                                      </p:cBhvr>
                                      <p:to>
                                        <p:strVal val="visible"/>
                                      </p:to>
                                    </p:set>
                                    <p:anim calcmode="lin" valueType="num">
                                      <p:cBhvr additive="base">
                                        <p:cTn id="19" dur="500" fill="hold"/>
                                        <p:tgtEl>
                                          <p:spTgt spid="15"/>
                                        </p:tgtEl>
                                        <p:attrNameLst>
                                          <p:attrName>ppt_x</p:attrName>
                                        </p:attrNameLst>
                                      </p:cBhvr>
                                      <p:tavLst>
                                        <p:tav tm="0">
                                          <p:val>
                                            <p:strVal val="0-#ppt_w/2"/>
                                          </p:val>
                                        </p:tav>
                                        <p:tav tm="100000">
                                          <p:val>
                                            <p:strVal val="#ppt_x"/>
                                          </p:val>
                                        </p:tav>
                                      </p:tavLst>
                                    </p:anim>
                                    <p:anim calcmode="lin" valueType="num">
                                      <p:cBhvr additive="base">
                                        <p:cTn id="20" dur="500" fill="hold"/>
                                        <p:tgtEl>
                                          <p:spTgt spid="15"/>
                                        </p:tgtEl>
                                        <p:attrNameLst>
                                          <p:attrName>ppt_y</p:attrName>
                                        </p:attrNameLst>
                                      </p:cBhvr>
                                      <p:tavLst>
                                        <p:tav tm="0">
                                          <p:val>
                                            <p:strVal val="0-#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12" fill="hold" nodeType="clickEffect">
                                  <p:stCondLst>
                                    <p:cond delay="0"/>
                                  </p:stCondLst>
                                  <p:childTnLst>
                                    <p:set>
                                      <p:cBhvr>
                                        <p:cTn id="24" dur="1" fill="hold">
                                          <p:stCondLst>
                                            <p:cond delay="0"/>
                                          </p:stCondLst>
                                        </p:cTn>
                                        <p:tgtEl>
                                          <p:spTgt spid="9"/>
                                        </p:tgtEl>
                                        <p:attrNameLst>
                                          <p:attrName>style.visibility</p:attrName>
                                        </p:attrNameLst>
                                      </p:cBhvr>
                                      <p:to>
                                        <p:strVal val="visible"/>
                                      </p:to>
                                    </p:set>
                                    <p:anim calcmode="lin" valueType="num">
                                      <p:cBhvr additive="base">
                                        <p:cTn id="25" dur="500" fill="hold"/>
                                        <p:tgtEl>
                                          <p:spTgt spid="9"/>
                                        </p:tgtEl>
                                        <p:attrNameLst>
                                          <p:attrName>ppt_x</p:attrName>
                                        </p:attrNameLst>
                                      </p:cBhvr>
                                      <p:tavLst>
                                        <p:tav tm="0">
                                          <p:val>
                                            <p:strVal val="0-#ppt_w/2"/>
                                          </p:val>
                                        </p:tav>
                                        <p:tav tm="100000">
                                          <p:val>
                                            <p:strVal val="#ppt_x"/>
                                          </p:val>
                                        </p:tav>
                                      </p:tavLst>
                                    </p:anim>
                                    <p:anim calcmode="lin" valueType="num">
                                      <p:cBhvr additive="base">
                                        <p:cTn id="26"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3" fill="hold" grpId="0" nodeType="clickEffect">
                                  <p:stCondLst>
                                    <p:cond delay="0"/>
                                  </p:stCondLst>
                                  <p:childTnLst>
                                    <p:set>
                                      <p:cBhvr>
                                        <p:cTn id="30" dur="1" fill="hold">
                                          <p:stCondLst>
                                            <p:cond delay="0"/>
                                          </p:stCondLst>
                                        </p:cTn>
                                        <p:tgtEl>
                                          <p:spTgt spid="16"/>
                                        </p:tgtEl>
                                        <p:attrNameLst>
                                          <p:attrName>style.visibility</p:attrName>
                                        </p:attrNameLst>
                                      </p:cBhvr>
                                      <p:to>
                                        <p:strVal val="visible"/>
                                      </p:to>
                                    </p:set>
                                    <p:anim calcmode="lin" valueType="num">
                                      <p:cBhvr additive="base">
                                        <p:cTn id="31" dur="500" fill="hold"/>
                                        <p:tgtEl>
                                          <p:spTgt spid="16"/>
                                        </p:tgtEl>
                                        <p:attrNameLst>
                                          <p:attrName>ppt_x</p:attrName>
                                        </p:attrNameLst>
                                      </p:cBhvr>
                                      <p:tavLst>
                                        <p:tav tm="0">
                                          <p:val>
                                            <p:strVal val="1+#ppt_w/2"/>
                                          </p:val>
                                        </p:tav>
                                        <p:tav tm="100000">
                                          <p:val>
                                            <p:strVal val="#ppt_x"/>
                                          </p:val>
                                        </p:tav>
                                      </p:tavLst>
                                    </p:anim>
                                    <p:anim calcmode="lin" valueType="num">
                                      <p:cBhvr additive="base">
                                        <p:cTn id="32" dur="500" fill="hold"/>
                                        <p:tgtEl>
                                          <p:spTgt spid="16"/>
                                        </p:tgtEl>
                                        <p:attrNameLst>
                                          <p:attrName>ppt_y</p:attrName>
                                        </p:attrNameLst>
                                      </p:cBhvr>
                                      <p:tavLst>
                                        <p:tav tm="0">
                                          <p:val>
                                            <p:strVal val="0-#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6" fill="hold" nodeType="clickEffect">
                                  <p:stCondLst>
                                    <p:cond delay="0"/>
                                  </p:stCondLst>
                                  <p:childTnLst>
                                    <p:set>
                                      <p:cBhvr>
                                        <p:cTn id="36" dur="1" fill="hold">
                                          <p:stCondLst>
                                            <p:cond delay="0"/>
                                          </p:stCondLst>
                                        </p:cTn>
                                        <p:tgtEl>
                                          <p:spTgt spid="12"/>
                                        </p:tgtEl>
                                        <p:attrNameLst>
                                          <p:attrName>style.visibility</p:attrName>
                                        </p:attrNameLst>
                                      </p:cBhvr>
                                      <p:to>
                                        <p:strVal val="visible"/>
                                      </p:to>
                                    </p:set>
                                    <p:anim calcmode="lin" valueType="num">
                                      <p:cBhvr additive="base">
                                        <p:cTn id="37" dur="500" fill="hold"/>
                                        <p:tgtEl>
                                          <p:spTgt spid="12"/>
                                        </p:tgtEl>
                                        <p:attrNameLst>
                                          <p:attrName>ppt_x</p:attrName>
                                        </p:attrNameLst>
                                      </p:cBhvr>
                                      <p:tavLst>
                                        <p:tav tm="0">
                                          <p:val>
                                            <p:strVal val="1+#ppt_w/2"/>
                                          </p:val>
                                        </p:tav>
                                        <p:tav tm="100000">
                                          <p:val>
                                            <p:strVal val="#ppt_x"/>
                                          </p:val>
                                        </p:tav>
                                      </p:tavLst>
                                    </p:anim>
                                    <p:anim calcmode="lin" valueType="num">
                                      <p:cBhvr additive="base">
                                        <p:cTn id="38"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2" fill="hold" grpId="0" nodeType="clickEffect">
                                  <p:stCondLst>
                                    <p:cond delay="0"/>
                                  </p:stCondLst>
                                  <p:childTnLst>
                                    <p:set>
                                      <p:cBhvr>
                                        <p:cTn id="42" dur="1" fill="hold">
                                          <p:stCondLst>
                                            <p:cond delay="0"/>
                                          </p:stCondLst>
                                        </p:cTn>
                                        <p:tgtEl>
                                          <p:spTgt spid="17"/>
                                        </p:tgtEl>
                                        <p:attrNameLst>
                                          <p:attrName>style.visibility</p:attrName>
                                        </p:attrNameLst>
                                      </p:cBhvr>
                                      <p:to>
                                        <p:strVal val="visible"/>
                                      </p:to>
                                    </p:set>
                                    <p:anim calcmode="lin" valueType="num">
                                      <p:cBhvr additive="base">
                                        <p:cTn id="43" dur="500" fill="hold"/>
                                        <p:tgtEl>
                                          <p:spTgt spid="17"/>
                                        </p:tgtEl>
                                        <p:attrNameLst>
                                          <p:attrName>ppt_x</p:attrName>
                                        </p:attrNameLst>
                                      </p:cBhvr>
                                      <p:tavLst>
                                        <p:tav tm="0">
                                          <p:val>
                                            <p:strVal val="1+#ppt_w/2"/>
                                          </p:val>
                                        </p:tav>
                                        <p:tav tm="100000">
                                          <p:val>
                                            <p:strVal val="#ppt_x"/>
                                          </p:val>
                                        </p:tav>
                                      </p:tavLst>
                                    </p:anim>
                                    <p:anim calcmode="lin" valueType="num">
                                      <p:cBhvr additive="base">
                                        <p:cTn id="44" dur="500" fill="hold"/>
                                        <p:tgtEl>
                                          <p:spTgt spid="17"/>
                                        </p:tgtEl>
                                        <p:attrNameLst>
                                          <p:attrName>ppt_y</p:attrName>
                                        </p:attrNameLst>
                                      </p:cBhvr>
                                      <p:tavLst>
                                        <p:tav tm="0">
                                          <p:val>
                                            <p:strVal val="#ppt_y"/>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2" fill="hold" nodeType="clickEffect">
                                  <p:stCondLst>
                                    <p:cond delay="0"/>
                                  </p:stCondLst>
                                  <p:childTnLst>
                                    <p:set>
                                      <p:cBhvr>
                                        <p:cTn id="48" dur="1" fill="hold">
                                          <p:stCondLst>
                                            <p:cond delay="0"/>
                                          </p:stCondLst>
                                        </p:cTn>
                                        <p:tgtEl>
                                          <p:spTgt spid="25"/>
                                        </p:tgtEl>
                                        <p:attrNameLst>
                                          <p:attrName>style.visibility</p:attrName>
                                        </p:attrNameLst>
                                      </p:cBhvr>
                                      <p:to>
                                        <p:strVal val="visible"/>
                                      </p:to>
                                    </p:set>
                                    <p:anim calcmode="lin" valueType="num">
                                      <p:cBhvr additive="base">
                                        <p:cTn id="49" dur="500" fill="hold"/>
                                        <p:tgtEl>
                                          <p:spTgt spid="25"/>
                                        </p:tgtEl>
                                        <p:attrNameLst>
                                          <p:attrName>ppt_x</p:attrName>
                                        </p:attrNameLst>
                                      </p:cBhvr>
                                      <p:tavLst>
                                        <p:tav tm="0">
                                          <p:val>
                                            <p:strVal val="1+#ppt_w/2"/>
                                          </p:val>
                                        </p:tav>
                                        <p:tav tm="100000">
                                          <p:val>
                                            <p:strVal val="#ppt_x"/>
                                          </p:val>
                                        </p:tav>
                                      </p:tavLst>
                                    </p:anim>
                                    <p:anim calcmode="lin" valueType="num">
                                      <p:cBhvr additive="base">
                                        <p:cTn id="50" dur="500" fill="hold"/>
                                        <p:tgtEl>
                                          <p:spTgt spid="2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autoUpdateAnimBg="0"/>
      <p:bldP spid="16" grpId="0" animBg="1" autoUpdateAnimBg="0"/>
      <p:bldP spid="17" grpId="0" animBg="1" autoUpdateAnimBg="0"/>
      <p:bldP spid="18" grpId="0" animBg="1" autoUpdateAnimBg="0"/>
    </p:bldLst>
  </p:timing>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a:srcRect r="4966"/>
          <a:stretch>
            <a:fillRect/>
          </a:stretch>
        </p:blipFill>
        <p:spPr>
          <a:xfrm>
            <a:off x="-16503" y="1905000"/>
            <a:ext cx="9160503" cy="3352800"/>
          </a:xfrm>
          <a:prstGeom prst="rect">
            <a:avLst/>
          </a:prstGeom>
        </p:spPr>
      </p:pic>
      <p:sp>
        <p:nvSpPr>
          <p:cNvPr id="4" name="Title 1"/>
          <p:cNvSpPr>
            <a:spLocks noGrp="1"/>
          </p:cNvSpPr>
          <p:nvPr>
            <p:ph type="title"/>
          </p:nvPr>
        </p:nvSpPr>
        <p:spPr/>
        <p:txBody>
          <a:bodyPr/>
          <a:lstStyle/>
          <a:p>
            <a:r>
              <a:rPr lang="en-US" dirty="0" smtClean="0"/>
              <a:t>Your Personal Trust Quotient </a:t>
            </a:r>
            <a:endParaRPr lang="en-US" dirty="0"/>
          </a:p>
        </p:txBody>
      </p:sp>
      <p:sp>
        <p:nvSpPr>
          <p:cNvPr id="6" name="Oval 5"/>
          <p:cNvSpPr/>
          <p:nvPr/>
        </p:nvSpPr>
        <p:spPr>
          <a:xfrm>
            <a:off x="5715000" y="2286000"/>
            <a:ext cx="3429000" cy="990600"/>
          </a:xfrm>
          <a:prstGeom prst="ellipse">
            <a:avLst/>
          </a:prstGeom>
          <a:noFill/>
          <a:ln>
            <a:solidFill>
              <a:schemeClr val="bg2"/>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Text Placeholder 2"/>
          <p:cNvSpPr>
            <a:spLocks noGrp="1"/>
          </p:cNvSpPr>
          <p:nvPr>
            <p:ph type="body" sz="quarter" idx="13"/>
          </p:nvPr>
        </p:nvSpPr>
        <p:spPr/>
        <p:txBody>
          <a:bodyPr/>
          <a:lstStyle/>
          <a:p>
            <a:endParaRPr lang="en-US"/>
          </a:p>
        </p:txBody>
      </p:sp>
      <p:pic>
        <p:nvPicPr>
          <p:cNvPr id="5" name="Picture 4"/>
          <p:cNvPicPr>
            <a:picLocks noChangeAspect="1"/>
          </p:cNvPicPr>
          <p:nvPr/>
        </p:nvPicPr>
        <p:blipFill>
          <a:blip r:embed="rId2"/>
          <a:srcRect l="902" t="13294" b="23090"/>
          <a:stretch>
            <a:fillRect/>
          </a:stretch>
        </p:blipFill>
        <p:spPr>
          <a:xfrm>
            <a:off x="0" y="-9831"/>
            <a:ext cx="9144000" cy="6886985"/>
          </a:xfrm>
          <a:prstGeom prst="rect">
            <a:avLst/>
          </a:prstGeom>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What’s Your Guess?</a:t>
            </a:r>
            <a:endParaRPr lang="en-US" dirty="0"/>
          </a:p>
        </p:txBody>
      </p:sp>
      <p:sp>
        <p:nvSpPr>
          <p:cNvPr id="3" name="Text Placeholder 2"/>
          <p:cNvSpPr>
            <a:spLocks noGrp="1"/>
          </p:cNvSpPr>
          <p:nvPr>
            <p:ph type="body" sz="quarter" idx="13"/>
          </p:nvPr>
        </p:nvSpPr>
        <p:spPr/>
        <p:txBody>
          <a:bodyPr/>
          <a:lstStyle/>
          <a:p>
            <a:r>
              <a:rPr lang="en-US" dirty="0" smtClean="0"/>
              <a:t>Who’s more trustworthy?</a:t>
            </a:r>
            <a:endParaRPr lang="en-US" dirty="0"/>
          </a:p>
        </p:txBody>
      </p:sp>
      <p:sp>
        <p:nvSpPr>
          <p:cNvPr id="4" name="Content Placeholder 3"/>
          <p:cNvSpPr>
            <a:spLocks noGrp="1"/>
          </p:cNvSpPr>
          <p:nvPr>
            <p:ph sz="quarter" idx="14"/>
          </p:nvPr>
        </p:nvSpPr>
        <p:spPr/>
        <p:txBody>
          <a:bodyPr>
            <a:normAutofit fontScale="92500" lnSpcReduction="20000"/>
          </a:bodyPr>
          <a:lstStyle/>
          <a:p>
            <a:pPr>
              <a:buFont typeface="Arial"/>
              <a:buChar char="•"/>
            </a:pPr>
            <a:r>
              <a:rPr lang="en-US" dirty="0" smtClean="0"/>
              <a:t>Men, or women?</a:t>
            </a:r>
          </a:p>
          <a:p>
            <a:pPr>
              <a:buFont typeface="Arial"/>
              <a:buChar char="•"/>
            </a:pPr>
            <a:r>
              <a:rPr lang="en-US" dirty="0" smtClean="0"/>
              <a:t>Older people, or younger people?</a:t>
            </a:r>
          </a:p>
          <a:p>
            <a:pPr>
              <a:buFont typeface="Arial"/>
              <a:buChar char="•"/>
            </a:pPr>
            <a:r>
              <a:rPr lang="en-US" dirty="0" smtClean="0"/>
              <a:t>The strength most highly correlated with TQ is:</a:t>
            </a:r>
          </a:p>
          <a:p>
            <a:r>
              <a:rPr lang="en-US" dirty="0" smtClean="0"/>
              <a:t>	</a:t>
            </a:r>
            <a:r>
              <a:rPr lang="en-US" sz="2162" dirty="0" smtClean="0"/>
              <a:t>Credibility, reliability, intimacy, or low self-orientation?</a:t>
            </a:r>
          </a:p>
          <a:p>
            <a:r>
              <a:rPr lang="en-US" dirty="0" smtClean="0"/>
              <a:t>	</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Six Trust Temperaments</a:t>
            </a:r>
            <a:endParaRPr lang="en-US" dirty="0"/>
          </a:p>
        </p:txBody>
      </p:sp>
      <p:sp>
        <p:nvSpPr>
          <p:cNvPr id="7" name="Text Placeholder 6"/>
          <p:cNvSpPr>
            <a:spLocks noGrp="1"/>
          </p:cNvSpPr>
          <p:nvPr>
            <p:ph type="body" sz="quarter" idx="13"/>
          </p:nvPr>
        </p:nvSpPr>
        <p:spPr/>
        <p:txBody>
          <a:bodyPr/>
          <a:lstStyle/>
          <a:p>
            <a:r>
              <a:rPr lang="en-US" dirty="0" smtClean="0"/>
              <a:t>What’s common--and what works</a:t>
            </a:r>
            <a:endParaRPr lang="en-US" dirty="0"/>
          </a:p>
        </p:txBody>
      </p:sp>
      <p:graphicFrame>
        <p:nvGraphicFramePr>
          <p:cNvPr id="6" name="Content Placeholder 5"/>
          <p:cNvGraphicFramePr>
            <a:graphicFrameLocks noGrp="1"/>
          </p:cNvGraphicFramePr>
          <p:nvPr>
            <p:ph sz="quarter" idx="14"/>
          </p:nvPr>
        </p:nvGraphicFramePr>
        <p:xfrm>
          <a:off x="457200" y="2209800"/>
          <a:ext cx="8229600" cy="2595880"/>
        </p:xfrm>
        <a:graphic>
          <a:graphicData uri="http://schemas.openxmlformats.org/drawingml/2006/table">
            <a:tbl>
              <a:tblPr firstRow="1" bandRow="1">
                <a:tableStyleId>{5C22544A-7EE6-4342-B048-85BDC9FD1C3A}</a:tableStyleId>
              </a:tblPr>
              <a:tblGrid>
                <a:gridCol w="2982757"/>
                <a:gridCol w="2284187"/>
                <a:gridCol w="2962656"/>
              </a:tblGrid>
              <a:tr h="370840">
                <a:tc>
                  <a:txBody>
                    <a:bodyPr/>
                    <a:lstStyle/>
                    <a:p>
                      <a:r>
                        <a:rPr lang="en-US" dirty="0" smtClean="0"/>
                        <a:t>Temperament</a:t>
                      </a:r>
                      <a:endParaRPr lang="en-US" dirty="0"/>
                    </a:p>
                  </a:txBody>
                  <a:tcPr marL="98755" marR="98755"/>
                </a:tc>
                <a:tc>
                  <a:txBody>
                    <a:bodyPr/>
                    <a:lstStyle/>
                    <a:p>
                      <a:r>
                        <a:rPr lang="en-US" dirty="0" smtClean="0"/>
                        <a:t>Distribution</a:t>
                      </a:r>
                      <a:endParaRPr lang="en-US" dirty="0"/>
                    </a:p>
                  </a:txBody>
                  <a:tcPr marL="98755" marR="98755"/>
                </a:tc>
                <a:tc>
                  <a:txBody>
                    <a:bodyPr/>
                    <a:lstStyle/>
                    <a:p>
                      <a:r>
                        <a:rPr lang="en-US" dirty="0" smtClean="0"/>
                        <a:t>Effectiveness = TQ</a:t>
                      </a:r>
                      <a:endParaRPr lang="en-US" dirty="0"/>
                    </a:p>
                  </a:txBody>
                  <a:tcPr marL="98755" marR="98755"/>
                </a:tc>
              </a:tr>
              <a:tr h="370840">
                <a:tc>
                  <a:txBody>
                    <a:bodyPr/>
                    <a:lstStyle/>
                    <a:p>
                      <a:r>
                        <a:rPr lang="en-US" dirty="0" smtClean="0">
                          <a:solidFill>
                            <a:srgbClr val="252422"/>
                          </a:solidFill>
                        </a:rPr>
                        <a:t>CR Expert</a:t>
                      </a:r>
                    </a:p>
                  </a:txBody>
                  <a:tcPr marL="98755" marR="98755"/>
                </a:tc>
                <a:tc>
                  <a:txBody>
                    <a:bodyPr/>
                    <a:lstStyle/>
                    <a:p>
                      <a:pPr algn="ctr"/>
                      <a:r>
                        <a:rPr lang="en-US" dirty="0" smtClean="0">
                          <a:solidFill>
                            <a:schemeClr val="bg2"/>
                          </a:solidFill>
                        </a:rPr>
                        <a:t>31%</a:t>
                      </a:r>
                      <a:endParaRPr lang="en-US" dirty="0">
                        <a:solidFill>
                          <a:schemeClr val="bg2"/>
                        </a:solidFill>
                      </a:endParaRPr>
                    </a:p>
                  </a:txBody>
                  <a:tcPr marL="98755" marR="98755"/>
                </a:tc>
                <a:tc>
                  <a:txBody>
                    <a:bodyPr/>
                    <a:lstStyle/>
                    <a:p>
                      <a:pPr algn="ctr"/>
                      <a:r>
                        <a:rPr lang="en-US" dirty="0" smtClean="0">
                          <a:solidFill>
                            <a:schemeClr val="bg2"/>
                          </a:solidFill>
                        </a:rPr>
                        <a:t>78.4</a:t>
                      </a:r>
                      <a:endParaRPr lang="en-US" dirty="0">
                        <a:solidFill>
                          <a:schemeClr val="bg2"/>
                        </a:solidFill>
                      </a:endParaRPr>
                    </a:p>
                  </a:txBody>
                  <a:tcPr marL="98755" marR="98755"/>
                </a:tc>
              </a:tr>
              <a:tr h="370840">
                <a:tc>
                  <a:txBody>
                    <a:bodyPr/>
                    <a:lstStyle/>
                    <a:p>
                      <a:r>
                        <a:rPr lang="en-US" dirty="0" smtClean="0">
                          <a:solidFill>
                            <a:srgbClr val="252422"/>
                          </a:solidFill>
                        </a:rPr>
                        <a:t>RS Steward</a:t>
                      </a:r>
                      <a:endParaRPr lang="en-US" dirty="0">
                        <a:solidFill>
                          <a:srgbClr val="252422"/>
                        </a:solidFill>
                      </a:endParaRPr>
                    </a:p>
                  </a:txBody>
                  <a:tcPr marL="98755" marR="98755"/>
                </a:tc>
                <a:tc>
                  <a:txBody>
                    <a:bodyPr/>
                    <a:lstStyle/>
                    <a:p>
                      <a:pPr algn="ctr"/>
                      <a:r>
                        <a:rPr lang="en-US" dirty="0" smtClean="0">
                          <a:solidFill>
                            <a:schemeClr val="bg2"/>
                          </a:solidFill>
                        </a:rPr>
                        <a:t>21%</a:t>
                      </a:r>
                      <a:endParaRPr lang="en-US" dirty="0">
                        <a:solidFill>
                          <a:schemeClr val="bg2"/>
                        </a:solidFill>
                      </a:endParaRPr>
                    </a:p>
                  </a:txBody>
                  <a:tcPr marL="98755" marR="98755"/>
                </a:tc>
                <a:tc>
                  <a:txBody>
                    <a:bodyPr/>
                    <a:lstStyle/>
                    <a:p>
                      <a:pPr algn="ctr"/>
                      <a:r>
                        <a:rPr lang="en-US" dirty="0" smtClean="0">
                          <a:solidFill>
                            <a:schemeClr val="bg2"/>
                          </a:solidFill>
                        </a:rPr>
                        <a:t>78.6</a:t>
                      </a:r>
                      <a:endParaRPr lang="en-US" dirty="0">
                        <a:solidFill>
                          <a:schemeClr val="bg2"/>
                        </a:solidFill>
                      </a:endParaRPr>
                    </a:p>
                  </a:txBody>
                  <a:tcPr marL="98755" marR="98755"/>
                </a:tc>
              </a:tr>
              <a:tr h="370840">
                <a:tc>
                  <a:txBody>
                    <a:bodyPr/>
                    <a:lstStyle/>
                    <a:p>
                      <a:r>
                        <a:rPr lang="en-US" dirty="0" smtClean="0">
                          <a:solidFill>
                            <a:srgbClr val="252422"/>
                          </a:solidFill>
                        </a:rPr>
                        <a:t>RI Doer</a:t>
                      </a:r>
                      <a:endParaRPr lang="en-US" dirty="0">
                        <a:solidFill>
                          <a:srgbClr val="252422"/>
                        </a:solidFill>
                      </a:endParaRPr>
                    </a:p>
                  </a:txBody>
                  <a:tcPr marL="98755" marR="98755"/>
                </a:tc>
                <a:tc>
                  <a:txBody>
                    <a:bodyPr/>
                    <a:lstStyle/>
                    <a:p>
                      <a:pPr algn="ctr"/>
                      <a:r>
                        <a:rPr lang="en-US" dirty="0" smtClean="0">
                          <a:solidFill>
                            <a:schemeClr val="bg2"/>
                          </a:solidFill>
                        </a:rPr>
                        <a:t>17%</a:t>
                      </a:r>
                      <a:endParaRPr lang="en-US" dirty="0">
                        <a:solidFill>
                          <a:schemeClr val="bg2"/>
                        </a:solidFill>
                      </a:endParaRPr>
                    </a:p>
                  </a:txBody>
                  <a:tcPr marL="98755" marR="98755"/>
                </a:tc>
                <a:tc>
                  <a:txBody>
                    <a:bodyPr/>
                    <a:lstStyle/>
                    <a:p>
                      <a:pPr algn="ctr"/>
                      <a:r>
                        <a:rPr lang="en-US" dirty="0" smtClean="0">
                          <a:solidFill>
                            <a:schemeClr val="bg2"/>
                          </a:solidFill>
                        </a:rPr>
                        <a:t>79.9</a:t>
                      </a:r>
                      <a:endParaRPr lang="en-US" dirty="0">
                        <a:solidFill>
                          <a:schemeClr val="bg2"/>
                        </a:solidFill>
                      </a:endParaRPr>
                    </a:p>
                  </a:txBody>
                  <a:tcPr marL="98755" marR="98755"/>
                </a:tc>
              </a:tr>
              <a:tr h="370840">
                <a:tc>
                  <a:txBody>
                    <a:bodyPr/>
                    <a:lstStyle/>
                    <a:p>
                      <a:r>
                        <a:rPr lang="en-US" baseline="0" dirty="0" smtClean="0">
                          <a:solidFill>
                            <a:srgbClr val="252422"/>
                          </a:solidFill>
                        </a:rPr>
                        <a:t>IS Connector</a:t>
                      </a:r>
                      <a:endParaRPr lang="en-US" dirty="0">
                        <a:solidFill>
                          <a:srgbClr val="252422"/>
                        </a:solidFill>
                      </a:endParaRPr>
                    </a:p>
                  </a:txBody>
                  <a:tcPr marL="98755" marR="98755"/>
                </a:tc>
                <a:tc>
                  <a:txBody>
                    <a:bodyPr/>
                    <a:lstStyle/>
                    <a:p>
                      <a:pPr algn="ctr"/>
                      <a:r>
                        <a:rPr lang="en-US" dirty="0" smtClean="0">
                          <a:solidFill>
                            <a:schemeClr val="bg2"/>
                          </a:solidFill>
                        </a:rPr>
                        <a:t>13%</a:t>
                      </a:r>
                      <a:endParaRPr lang="en-US" dirty="0">
                        <a:solidFill>
                          <a:schemeClr val="bg2"/>
                        </a:solidFill>
                      </a:endParaRPr>
                    </a:p>
                  </a:txBody>
                  <a:tcPr marL="98755" marR="98755"/>
                </a:tc>
                <a:tc>
                  <a:txBody>
                    <a:bodyPr/>
                    <a:lstStyle/>
                    <a:p>
                      <a:pPr algn="ctr"/>
                      <a:r>
                        <a:rPr lang="en-US" dirty="0" smtClean="0">
                          <a:solidFill>
                            <a:schemeClr val="bg2"/>
                          </a:solidFill>
                        </a:rPr>
                        <a:t>79.6</a:t>
                      </a:r>
                      <a:endParaRPr lang="en-US" dirty="0">
                        <a:solidFill>
                          <a:schemeClr val="bg2"/>
                        </a:solidFill>
                      </a:endParaRPr>
                    </a:p>
                  </a:txBody>
                  <a:tcPr marL="98755" marR="98755"/>
                </a:tc>
              </a:tr>
              <a:tr h="370840">
                <a:tc>
                  <a:txBody>
                    <a:bodyPr/>
                    <a:lstStyle/>
                    <a:p>
                      <a:r>
                        <a:rPr lang="en-US" baseline="0" dirty="0" smtClean="0">
                          <a:solidFill>
                            <a:srgbClr val="252422"/>
                          </a:solidFill>
                        </a:rPr>
                        <a:t>CI Catalyst</a:t>
                      </a:r>
                      <a:endParaRPr lang="en-US" dirty="0">
                        <a:solidFill>
                          <a:srgbClr val="252422"/>
                        </a:solidFill>
                      </a:endParaRPr>
                    </a:p>
                  </a:txBody>
                  <a:tcPr marL="98755" marR="98755"/>
                </a:tc>
                <a:tc>
                  <a:txBody>
                    <a:bodyPr/>
                    <a:lstStyle/>
                    <a:p>
                      <a:pPr algn="ctr"/>
                      <a:r>
                        <a:rPr lang="en-US" dirty="0" smtClean="0">
                          <a:solidFill>
                            <a:schemeClr val="bg2"/>
                          </a:solidFill>
                        </a:rPr>
                        <a:t>10%</a:t>
                      </a:r>
                      <a:endParaRPr lang="en-US" dirty="0">
                        <a:solidFill>
                          <a:schemeClr val="bg2"/>
                        </a:solidFill>
                      </a:endParaRPr>
                    </a:p>
                  </a:txBody>
                  <a:tcPr marL="98755" marR="98755"/>
                </a:tc>
                <a:tc>
                  <a:txBody>
                    <a:bodyPr/>
                    <a:lstStyle/>
                    <a:p>
                      <a:pPr algn="ctr"/>
                      <a:r>
                        <a:rPr lang="en-US" dirty="0" smtClean="0">
                          <a:solidFill>
                            <a:schemeClr val="bg2"/>
                          </a:solidFill>
                        </a:rPr>
                        <a:t>78.8</a:t>
                      </a:r>
                      <a:endParaRPr lang="en-US" dirty="0">
                        <a:solidFill>
                          <a:schemeClr val="bg2"/>
                        </a:solidFill>
                      </a:endParaRPr>
                    </a:p>
                  </a:txBody>
                  <a:tcPr marL="98755" marR="98755"/>
                </a:tc>
              </a:tr>
              <a:tr h="370840">
                <a:tc>
                  <a:txBody>
                    <a:bodyPr/>
                    <a:lstStyle/>
                    <a:p>
                      <a:r>
                        <a:rPr lang="en-US" dirty="0" smtClean="0">
                          <a:solidFill>
                            <a:srgbClr val="252422"/>
                          </a:solidFill>
                        </a:rPr>
                        <a:t>CS Professor</a:t>
                      </a:r>
                      <a:endParaRPr lang="en-US" dirty="0">
                        <a:solidFill>
                          <a:srgbClr val="252422"/>
                        </a:solidFill>
                      </a:endParaRPr>
                    </a:p>
                  </a:txBody>
                  <a:tcPr marL="98755" marR="98755"/>
                </a:tc>
                <a:tc>
                  <a:txBody>
                    <a:bodyPr/>
                    <a:lstStyle/>
                    <a:p>
                      <a:pPr algn="ctr"/>
                      <a:r>
                        <a:rPr lang="en-US" dirty="0" smtClean="0">
                          <a:solidFill>
                            <a:schemeClr val="bg2"/>
                          </a:solidFill>
                        </a:rPr>
                        <a:t>8%</a:t>
                      </a:r>
                      <a:endParaRPr lang="en-US" dirty="0">
                        <a:solidFill>
                          <a:schemeClr val="bg2"/>
                        </a:solidFill>
                      </a:endParaRPr>
                    </a:p>
                  </a:txBody>
                  <a:tcPr marL="98755" marR="98755"/>
                </a:tc>
                <a:tc>
                  <a:txBody>
                    <a:bodyPr/>
                    <a:lstStyle/>
                    <a:p>
                      <a:pPr algn="ctr"/>
                      <a:r>
                        <a:rPr lang="en-US" dirty="0" smtClean="0">
                          <a:solidFill>
                            <a:schemeClr val="bg2"/>
                          </a:solidFill>
                        </a:rPr>
                        <a:t>77.1</a:t>
                      </a:r>
                      <a:endParaRPr lang="en-US" dirty="0">
                        <a:solidFill>
                          <a:schemeClr val="bg2"/>
                        </a:solidFill>
                      </a:endParaRPr>
                    </a:p>
                  </a:txBody>
                  <a:tcPr marL="98755" marR="98755"/>
                </a:tc>
              </a:tr>
            </a:tbl>
          </a:graphicData>
        </a:graphic>
      </p:graphicFrame>
      <p:sp>
        <p:nvSpPr>
          <p:cNvPr id="5" name="TextBox 4"/>
          <p:cNvSpPr txBox="1"/>
          <p:nvPr/>
        </p:nvSpPr>
        <p:spPr>
          <a:xfrm>
            <a:off x="6629400" y="4953000"/>
            <a:ext cx="1447800" cy="276999"/>
          </a:xfrm>
          <a:prstGeom prst="rect">
            <a:avLst/>
          </a:prstGeom>
          <a:noFill/>
        </p:spPr>
        <p:txBody>
          <a:bodyPr wrap="square" rtlCol="0">
            <a:spAutoFit/>
          </a:bodyPr>
          <a:lstStyle/>
          <a:p>
            <a:r>
              <a:rPr lang="en-US" sz="1200" dirty="0" smtClean="0"/>
              <a:t>Data: global</a:t>
            </a:r>
            <a:endParaRPr lang="en-US" sz="1200" dirty="0"/>
          </a:p>
        </p:txBody>
      </p:sp>
      <p:sp>
        <p:nvSpPr>
          <p:cNvPr id="8" name="Rounded Rectangle 7"/>
          <p:cNvSpPr/>
          <p:nvPr/>
        </p:nvSpPr>
        <p:spPr>
          <a:xfrm>
            <a:off x="6248400" y="3352800"/>
            <a:ext cx="914400" cy="1066800"/>
          </a:xfrm>
          <a:prstGeom prst="roundRect">
            <a:avLst/>
          </a:prstGeom>
          <a:solidFill>
            <a:srgbClr val="FFFF00">
              <a:alpha val="35000"/>
            </a:srgb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Rounded Rectangle 8"/>
          <p:cNvSpPr/>
          <p:nvPr/>
        </p:nvSpPr>
        <p:spPr>
          <a:xfrm>
            <a:off x="457200" y="3352800"/>
            <a:ext cx="1447800" cy="1066800"/>
          </a:xfrm>
          <a:prstGeom prst="roundRect">
            <a:avLst/>
          </a:prstGeom>
          <a:solidFill>
            <a:srgbClr val="FFFF00">
              <a:alpha val="35000"/>
            </a:srgb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2000"/>
                                        <p:tgtEl>
                                          <p:spTgt spid="8"/>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fade">
                                      <p:cBhvr>
                                        <p:cTn id="16"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Lst>
  </p:timing>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400" dirty="0" smtClean="0"/>
              <a:t>Trust, Influence AND Listening </a:t>
            </a:r>
            <a:endParaRPr lang="en-US" sz="4400" dirty="0"/>
          </a:p>
        </p:txBody>
      </p:sp>
      <p:pic>
        <p:nvPicPr>
          <p:cNvPr id="4" name="Picture 3" descr="985732_44015710.jpg"/>
          <p:cNvPicPr>
            <a:picLocks noChangeAspect="1"/>
          </p:cNvPicPr>
          <p:nvPr/>
        </p:nvPicPr>
        <p:blipFill>
          <a:blip r:embed="rId3"/>
          <a:stretch>
            <a:fillRect/>
          </a:stretch>
        </p:blipFill>
        <p:spPr>
          <a:xfrm>
            <a:off x="-1" y="-1"/>
            <a:ext cx="6169117" cy="4114801"/>
          </a:xfrm>
          <a:prstGeom prst="rect">
            <a:avLst/>
          </a:prstGeom>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0482" name="Title 6"/>
          <p:cNvSpPr>
            <a:spLocks noGrp="1"/>
          </p:cNvSpPr>
          <p:nvPr>
            <p:ph type="title"/>
          </p:nvPr>
        </p:nvSpPr>
        <p:spPr/>
        <p:txBody>
          <a:bodyPr/>
          <a:lstStyle/>
          <a:p>
            <a:pPr eaLnBrk="1" hangingPunct="1"/>
            <a:r>
              <a:rPr lang="en-US" dirty="0" smtClean="0"/>
              <a:t>Influence and Trust</a:t>
            </a:r>
          </a:p>
        </p:txBody>
      </p:sp>
      <p:pic>
        <p:nvPicPr>
          <p:cNvPr id="20483" name="Content Placeholder 11" descr="Sammypayingattention.jpg"/>
          <p:cNvPicPr>
            <a:picLocks noGrp="1" noChangeAspect="1"/>
          </p:cNvPicPr>
          <p:nvPr>
            <p:ph sz="quarter" idx="14"/>
          </p:nvPr>
        </p:nvPicPr>
        <p:blipFill>
          <a:blip r:embed="rId3"/>
          <a:srcRect l="-49583" r="-49583"/>
          <a:stretch>
            <a:fillRect/>
          </a:stretch>
        </p:blipFill>
        <p:spPr>
          <a:xfrm>
            <a:off x="2819400" y="2158079"/>
            <a:ext cx="8229600" cy="2743200"/>
          </a:xfrm>
        </p:spPr>
      </p:pic>
      <p:sp>
        <p:nvSpPr>
          <p:cNvPr id="14" name="TextBox 13"/>
          <p:cNvSpPr txBox="1">
            <a:spLocks noChangeArrowheads="1"/>
          </p:cNvSpPr>
          <p:nvPr/>
        </p:nvSpPr>
        <p:spPr bwMode="auto">
          <a:xfrm>
            <a:off x="457200" y="2158079"/>
            <a:ext cx="3657600" cy="2554545"/>
          </a:xfrm>
          <a:prstGeom prst="rect">
            <a:avLst/>
          </a:prstGeom>
          <a:noFill/>
          <a:ln w="9525">
            <a:noFill/>
            <a:miter lim="800000"/>
            <a:headEnd/>
            <a:tailEnd/>
          </a:ln>
        </p:spPr>
        <p:txBody>
          <a:bodyPr wrap="square">
            <a:prstTxWarp prst="textNoShape">
              <a:avLst/>
            </a:prstTxWarp>
            <a:spAutoFit/>
          </a:bodyPr>
          <a:lstStyle/>
          <a:p>
            <a:r>
              <a:rPr lang="en-US" sz="2800" dirty="0">
                <a:latin typeface="Georgia" charset="0"/>
              </a:rPr>
              <a:t>How do we get others’ attention?</a:t>
            </a:r>
          </a:p>
          <a:p>
            <a:endParaRPr lang="en-US" sz="2800" dirty="0">
              <a:latin typeface="Georgia" charset="0"/>
            </a:endParaRPr>
          </a:p>
          <a:p>
            <a:r>
              <a:rPr lang="en-US" sz="2800" dirty="0">
                <a:latin typeface="Georgia" charset="0"/>
              </a:rPr>
              <a:t>How do they get ours?</a:t>
            </a:r>
          </a:p>
          <a:p>
            <a:endParaRPr lang="en-US" sz="2000" dirty="0">
              <a:latin typeface="Georgia"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9" name="Rounded Rectangle 8"/>
          <p:cNvSpPr/>
          <p:nvPr/>
        </p:nvSpPr>
        <p:spPr>
          <a:xfrm>
            <a:off x="228600" y="2362200"/>
            <a:ext cx="8763000" cy="2743200"/>
          </a:xfrm>
          <a:prstGeom prst="roundRect">
            <a:avLst/>
          </a:prstGeom>
          <a:gradFill flip="none" rotWithShape="1">
            <a:gsLst>
              <a:gs pos="69000">
                <a:schemeClr val="accent5">
                  <a:lumMod val="75000"/>
                </a:schemeClr>
              </a:gs>
              <a:gs pos="27000">
                <a:schemeClr val="accent1">
                  <a:tint val="50000"/>
                  <a:shade val="100000"/>
                  <a:satMod val="350000"/>
                </a:schemeClr>
              </a:gs>
            </a:gsLst>
            <a:path path="circle">
              <a:fillToRect l="100000" t="100000"/>
            </a:path>
            <a:tileRect r="-100000" b="-100000"/>
          </a:gradFill>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22533" name="Title 1"/>
          <p:cNvSpPr>
            <a:spLocks noGrp="1"/>
          </p:cNvSpPr>
          <p:nvPr>
            <p:ph type="title"/>
          </p:nvPr>
        </p:nvSpPr>
        <p:spPr/>
        <p:txBody>
          <a:bodyPr/>
          <a:lstStyle/>
          <a:p>
            <a:pPr eaLnBrk="1" hangingPunct="1"/>
            <a:r>
              <a:rPr lang="en-US" dirty="0" smtClean="0"/>
              <a:t>What We Think About How We Think</a:t>
            </a:r>
          </a:p>
        </p:txBody>
      </p:sp>
      <p:sp>
        <p:nvSpPr>
          <p:cNvPr id="3" name="Text Placeholder 2"/>
          <p:cNvSpPr>
            <a:spLocks noGrp="1"/>
          </p:cNvSpPr>
          <p:nvPr>
            <p:ph type="body" sz="quarter" idx="13"/>
          </p:nvPr>
        </p:nvSpPr>
        <p:spPr/>
        <p:txBody>
          <a:bodyPr rtlCol="0"/>
          <a:lstStyle/>
          <a:p>
            <a:pPr marL="0" indent="0" eaLnBrk="1" fontAlgn="auto" hangingPunct="1">
              <a:buFont typeface="Arial"/>
              <a:buNone/>
              <a:defRPr/>
            </a:pPr>
            <a:r>
              <a:rPr lang="en-US" dirty="0" smtClean="0">
                <a:ea typeface="+mn-ea"/>
                <a:cs typeface="+mn-cs"/>
              </a:rPr>
              <a:t>Rational, deductive, logical</a:t>
            </a:r>
            <a:endParaRPr lang="en-US" dirty="0">
              <a:ea typeface="+mn-ea"/>
              <a:cs typeface="+mn-cs"/>
            </a:endParaRPr>
          </a:p>
        </p:txBody>
      </p:sp>
      <p:sp>
        <p:nvSpPr>
          <p:cNvPr id="10" name="Content Placeholder 9"/>
          <p:cNvSpPr>
            <a:spLocks noGrp="1"/>
          </p:cNvSpPr>
          <p:nvPr>
            <p:ph sz="quarter" idx="14"/>
          </p:nvPr>
        </p:nvSpPr>
        <p:spPr/>
        <p:txBody>
          <a:bodyPr/>
          <a:lstStyle/>
          <a:p>
            <a:endParaRPr lang="en-US"/>
          </a:p>
        </p:txBody>
      </p:sp>
      <p:sp>
        <p:nvSpPr>
          <p:cNvPr id="5" name="Right Arrow Callout 4"/>
          <p:cNvSpPr/>
          <p:nvPr/>
        </p:nvSpPr>
        <p:spPr>
          <a:xfrm>
            <a:off x="381000" y="2514600"/>
            <a:ext cx="2209800" cy="2133600"/>
          </a:xfrm>
          <a:prstGeom prst="rightArrowCallout">
            <a:avLst/>
          </a:prstGeom>
          <a:gradFill flip="none" rotWithShape="1">
            <a:gsLst>
              <a:gs pos="0">
                <a:srgbClr val="FFFF00"/>
              </a:gs>
              <a:gs pos="55000">
                <a:schemeClr val="accent1">
                  <a:tint val="50000"/>
                  <a:shade val="100000"/>
                  <a:satMod val="350000"/>
                </a:schemeClr>
              </a:gs>
            </a:gsLst>
            <a:path path="shape">
              <a:fillToRect l="50000" t="50000" r="50000" b="50000"/>
            </a:path>
            <a:tileRect/>
          </a:gradFill>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r>
              <a:rPr lang="en-US" sz="2800" dirty="0">
                <a:solidFill>
                  <a:srgbClr val="252422"/>
                </a:solidFill>
              </a:rPr>
              <a:t>Facts</a:t>
            </a:r>
          </a:p>
        </p:txBody>
      </p:sp>
      <p:sp>
        <p:nvSpPr>
          <p:cNvPr id="7" name="Action Button: End 6">
            <a:hlinkClick r:id="" action="ppaction://hlinkshowjump?jump=lastslide" highlightClick="1"/>
          </p:cNvPr>
          <p:cNvSpPr/>
          <p:nvPr/>
        </p:nvSpPr>
        <p:spPr>
          <a:xfrm>
            <a:off x="3690934" y="2514600"/>
            <a:ext cx="1524008" cy="2133600"/>
          </a:xfrm>
          <a:prstGeom prst="actionButtonEnd">
            <a:avLst/>
          </a:prstGeom>
          <a:gradFill flip="none" rotWithShape="1">
            <a:gsLst>
              <a:gs pos="0">
                <a:srgbClr val="FFFF00"/>
              </a:gs>
              <a:gs pos="50000">
                <a:schemeClr val="accent1">
                  <a:tint val="50000"/>
                  <a:shade val="100000"/>
                  <a:satMod val="350000"/>
                </a:schemeClr>
              </a:gs>
            </a:gsLst>
            <a:path path="shape">
              <a:fillToRect l="50000" t="50000" r="50000" b="50000"/>
            </a:path>
            <a:tileRect/>
          </a:gradFill>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p>
          <a:p>
            <a:pPr algn="ctr" fontAlgn="auto">
              <a:spcBef>
                <a:spcPts val="0"/>
              </a:spcBef>
              <a:spcAft>
                <a:spcPts val="0"/>
              </a:spcAft>
              <a:defRPr/>
            </a:pPr>
            <a:endParaRPr lang="en-US" dirty="0"/>
          </a:p>
          <a:p>
            <a:pPr algn="ctr" fontAlgn="auto">
              <a:spcBef>
                <a:spcPts val="0"/>
              </a:spcBef>
              <a:spcAft>
                <a:spcPts val="0"/>
              </a:spcAft>
              <a:defRPr/>
            </a:pPr>
            <a:endParaRPr lang="en-US" dirty="0"/>
          </a:p>
          <a:p>
            <a:pPr algn="ctr" fontAlgn="auto">
              <a:spcBef>
                <a:spcPts val="0"/>
              </a:spcBef>
              <a:spcAft>
                <a:spcPts val="0"/>
              </a:spcAft>
              <a:defRPr/>
            </a:pPr>
            <a:endParaRPr lang="en-US" dirty="0"/>
          </a:p>
          <a:p>
            <a:pPr algn="ctr" fontAlgn="auto">
              <a:spcBef>
                <a:spcPts val="0"/>
              </a:spcBef>
              <a:spcAft>
                <a:spcPts val="0"/>
              </a:spcAft>
              <a:defRPr/>
            </a:pPr>
            <a:endParaRPr lang="en-US" sz="2800" dirty="0" smtClean="0">
              <a:solidFill>
                <a:srgbClr val="252422"/>
              </a:solidFill>
            </a:endParaRPr>
          </a:p>
          <a:p>
            <a:pPr algn="ctr" fontAlgn="auto">
              <a:spcBef>
                <a:spcPts val="0"/>
              </a:spcBef>
              <a:spcAft>
                <a:spcPts val="0"/>
              </a:spcAft>
              <a:defRPr/>
            </a:pPr>
            <a:r>
              <a:rPr lang="en-US" sz="2800" dirty="0" smtClean="0">
                <a:solidFill>
                  <a:srgbClr val="252422"/>
                </a:solidFill>
              </a:rPr>
              <a:t>Logic</a:t>
            </a:r>
            <a:endParaRPr lang="en-US" sz="2800" dirty="0">
              <a:solidFill>
                <a:srgbClr val="252422"/>
              </a:solidFill>
            </a:endParaRPr>
          </a:p>
        </p:txBody>
      </p:sp>
      <p:sp>
        <p:nvSpPr>
          <p:cNvPr id="8" name="5-Point Star 7"/>
          <p:cNvSpPr/>
          <p:nvPr/>
        </p:nvSpPr>
        <p:spPr>
          <a:xfrm>
            <a:off x="6000760" y="2362200"/>
            <a:ext cx="2990840" cy="2286000"/>
          </a:xfrm>
          <a:prstGeom prst="star5">
            <a:avLst/>
          </a:prstGeom>
          <a:gradFill flip="none" rotWithShape="1">
            <a:gsLst>
              <a:gs pos="0">
                <a:srgbClr val="FFFF00"/>
              </a:gs>
              <a:gs pos="50000">
                <a:schemeClr val="accent1">
                  <a:tint val="50000"/>
                  <a:shade val="100000"/>
                  <a:satMod val="350000"/>
                </a:schemeClr>
              </a:gs>
            </a:gsLst>
            <a:path path="shape">
              <a:fillToRect l="50000" t="50000" r="50000" b="50000"/>
            </a:path>
            <a:tileRect/>
          </a:gradFill>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r>
              <a:rPr lang="en-US" sz="2800" dirty="0">
                <a:solidFill>
                  <a:srgbClr val="252422"/>
                </a:solidFill>
              </a:rPr>
              <a:t>Truth</a:t>
            </a: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4578" name="Title 1"/>
          <p:cNvSpPr>
            <a:spLocks noGrp="1"/>
          </p:cNvSpPr>
          <p:nvPr>
            <p:ph type="title"/>
          </p:nvPr>
        </p:nvSpPr>
        <p:spPr/>
        <p:txBody>
          <a:bodyPr/>
          <a:lstStyle/>
          <a:p>
            <a:pPr eaLnBrk="1" hangingPunct="1"/>
            <a:r>
              <a:rPr lang="en-US" dirty="0" smtClean="0"/>
              <a:t>Rational Sales</a:t>
            </a:r>
          </a:p>
        </p:txBody>
      </p:sp>
      <p:sp>
        <p:nvSpPr>
          <p:cNvPr id="10" name="TextBox 9"/>
          <p:cNvSpPr txBox="1"/>
          <p:nvPr/>
        </p:nvSpPr>
        <p:spPr>
          <a:xfrm>
            <a:off x="1295400" y="2514599"/>
            <a:ext cx="6248400" cy="1938992"/>
          </a:xfrm>
          <a:prstGeom prst="rect">
            <a:avLst/>
          </a:prstGeom>
          <a:noFill/>
        </p:spPr>
        <p:txBody>
          <a:bodyPr>
            <a:spAutoFit/>
          </a:bodyPr>
          <a:lstStyle/>
          <a:p>
            <a:pPr fontAlgn="auto">
              <a:spcBef>
                <a:spcPts val="0"/>
              </a:spcBef>
              <a:spcAft>
                <a:spcPts val="0"/>
              </a:spcAft>
              <a:defRPr/>
            </a:pPr>
            <a:r>
              <a:rPr lang="en-US" sz="3200" dirty="0">
                <a:latin typeface="+mn-lt"/>
                <a:ea typeface="+mn-ea"/>
                <a:cs typeface="+mn-cs"/>
              </a:rPr>
              <a:t>The corporate buying process is a</a:t>
            </a:r>
            <a:r>
              <a:rPr lang="en-US" sz="3200" b="1" dirty="0">
                <a:ln w="19050">
                  <a:solidFill>
                    <a:schemeClr val="tx2">
                      <a:tint val="1000"/>
                    </a:schemeClr>
                  </a:solidFill>
                  <a:prstDash val="solid"/>
                </a:ln>
                <a:solidFill>
                  <a:schemeClr val="accent3"/>
                </a:solidFill>
                <a:effectLst>
                  <a:outerShdw blurRad="50000" dist="50800" dir="7500000" algn="tl">
                    <a:srgbClr val="000000">
                      <a:shade val="5000"/>
                      <a:alpha val="35000"/>
                    </a:srgbClr>
                  </a:outerShdw>
                </a:effectLst>
                <a:latin typeface="+mn-lt"/>
                <a:ea typeface="+mn-ea"/>
                <a:cs typeface="+mn-cs"/>
              </a:rPr>
              <a:t> </a:t>
            </a:r>
            <a:r>
              <a:rPr lang="en-US" sz="3200" dirty="0">
                <a:latin typeface="+mn-lt"/>
                <a:ea typeface="+mn-ea"/>
                <a:cs typeface="+mn-cs"/>
              </a:rPr>
              <a:t>sub-category of rational decision-making. </a:t>
            </a:r>
          </a:p>
          <a:p>
            <a:pPr fontAlgn="auto">
              <a:spcBef>
                <a:spcPts val="0"/>
              </a:spcBef>
              <a:spcAft>
                <a:spcPts val="0"/>
              </a:spcAft>
              <a:defRPr/>
            </a:pPr>
            <a:endParaRPr lang="en-US" sz="2400" dirty="0">
              <a:latin typeface="+mn-lt"/>
              <a:ea typeface="+mn-ea"/>
              <a:cs typeface="+mn-cs"/>
            </a:endParaRPr>
          </a:p>
        </p:txBody>
      </p:sp>
      <p:sp>
        <p:nvSpPr>
          <p:cNvPr id="11" name="TextBox 10"/>
          <p:cNvSpPr txBox="1"/>
          <p:nvPr/>
        </p:nvSpPr>
        <p:spPr>
          <a:xfrm rot="20285856">
            <a:off x="2667742" y="2784780"/>
            <a:ext cx="2863090" cy="923330"/>
          </a:xfrm>
          <a:prstGeom prst="rect">
            <a:avLst/>
          </a:prstGeom>
          <a:noFill/>
        </p:spPr>
        <p:txBody>
          <a:bodyPr wrap="square">
            <a:spAutoFit/>
          </a:bodyPr>
          <a:lstStyle/>
          <a:p>
            <a:pPr algn="ctr" fontAlgn="auto">
              <a:spcBef>
                <a:spcPts val="0"/>
              </a:spcBef>
              <a:spcAft>
                <a:spcPts val="0"/>
              </a:spcAft>
              <a:defRPr/>
            </a:pPr>
            <a:r>
              <a:rPr lang="en-US" sz="5400" b="1" dirty="0">
                <a:ln w="19050">
                  <a:solidFill>
                    <a:schemeClr val="tx2">
                      <a:tint val="1000"/>
                    </a:schemeClr>
                  </a:solidFill>
                  <a:prstDash val="solid"/>
                </a:ln>
                <a:solidFill>
                  <a:schemeClr val="accent3"/>
                </a:solidFill>
                <a:effectLst>
                  <a:outerShdw blurRad="50000" dist="50800" dir="7500000" algn="tl">
                    <a:srgbClr val="000000">
                      <a:shade val="5000"/>
                      <a:alpha val="35000"/>
                    </a:srgbClr>
                  </a:outerShdw>
                </a:effectLst>
                <a:latin typeface="+mn-lt"/>
                <a:ea typeface="+mn-ea"/>
                <a:cs typeface="+mn-cs"/>
              </a:rPr>
              <a:t>NOT!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26627" name="Picture 3" descr="jury.JPG"/>
          <p:cNvPicPr>
            <a:picLocks noChangeAspect="1"/>
          </p:cNvPicPr>
          <p:nvPr/>
        </p:nvPicPr>
        <p:blipFill>
          <a:blip r:embed="rId3"/>
          <a:srcRect/>
          <a:stretch>
            <a:fillRect/>
          </a:stretch>
        </p:blipFill>
        <p:spPr bwMode="auto">
          <a:xfrm>
            <a:off x="3429000" y="1965325"/>
            <a:ext cx="5410200" cy="3271838"/>
          </a:xfrm>
          <a:prstGeom prst="rect">
            <a:avLst/>
          </a:prstGeom>
          <a:noFill/>
          <a:ln w="9525">
            <a:noFill/>
            <a:miter lim="800000"/>
            <a:headEnd/>
            <a:tailEnd/>
          </a:ln>
        </p:spPr>
      </p:pic>
      <p:sp>
        <p:nvSpPr>
          <p:cNvPr id="4" name="Title 3"/>
          <p:cNvSpPr>
            <a:spLocks noGrp="1"/>
          </p:cNvSpPr>
          <p:nvPr>
            <p:ph type="title"/>
          </p:nvPr>
        </p:nvSpPr>
        <p:spPr/>
        <p:txBody>
          <a:bodyPr/>
          <a:lstStyle/>
          <a:p>
            <a:r>
              <a:rPr lang="en-US" dirty="0" smtClean="0"/>
              <a:t>Are Ordinary People Rational?</a:t>
            </a:r>
            <a:endParaRPr lang="en-US"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4" name="Picture 3" descr="sandpaper"/>
          <p:cNvPicPr>
            <a:picLocks noChangeAspect="1" noChangeArrowheads="1"/>
          </p:cNvPicPr>
          <p:nvPr/>
        </p:nvPicPr>
        <p:blipFill>
          <a:blip r:embed="rId3"/>
          <a:srcRect t="32787"/>
          <a:stretch>
            <a:fillRect/>
          </a:stretch>
        </p:blipFill>
        <p:spPr bwMode="auto">
          <a:xfrm>
            <a:off x="0" y="0"/>
            <a:ext cx="9144000" cy="5257801"/>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8674" name="Title 1"/>
          <p:cNvSpPr>
            <a:spLocks noGrp="1"/>
          </p:cNvSpPr>
          <p:nvPr>
            <p:ph type="title"/>
          </p:nvPr>
        </p:nvSpPr>
        <p:spPr/>
        <p:txBody>
          <a:bodyPr/>
          <a:lstStyle/>
          <a:p>
            <a:pPr eaLnBrk="1" hangingPunct="1"/>
            <a:r>
              <a:rPr lang="en-US" dirty="0" smtClean="0"/>
              <a:t>Are Judges Rational? Your Clients?</a:t>
            </a:r>
          </a:p>
        </p:txBody>
      </p:sp>
      <p:sp>
        <p:nvSpPr>
          <p:cNvPr id="28675" name="Content Placeholder 3"/>
          <p:cNvSpPr>
            <a:spLocks noGrp="1"/>
          </p:cNvSpPr>
          <p:nvPr>
            <p:ph sz="quarter" idx="14"/>
          </p:nvPr>
        </p:nvSpPr>
        <p:spPr>
          <a:xfrm>
            <a:off x="457200" y="2209800"/>
            <a:ext cx="3398838" cy="2743200"/>
          </a:xfrm>
        </p:spPr>
        <p:txBody>
          <a:bodyPr>
            <a:normAutofit lnSpcReduction="10000"/>
          </a:bodyPr>
          <a:lstStyle/>
          <a:p>
            <a:pPr>
              <a:buSzPct val="83000"/>
              <a:defRPr/>
            </a:pPr>
            <a:r>
              <a:rPr lang="en-US" dirty="0" smtClean="0"/>
              <a:t>Does it matter what judge hears your case? </a:t>
            </a:r>
          </a:p>
          <a:p>
            <a:pPr marL="0" indent="0" eaLnBrk="1" hangingPunct="1">
              <a:buSzPct val="83000"/>
              <a:defRPr/>
            </a:pPr>
            <a:r>
              <a:rPr lang="en-US" dirty="0" smtClean="0"/>
              <a:t>Does it matter what side of the bed they got up on?</a:t>
            </a:r>
          </a:p>
        </p:txBody>
      </p:sp>
      <p:pic>
        <p:nvPicPr>
          <p:cNvPr id="28676" name="Picture 4" descr="JUDGE.JPG"/>
          <p:cNvPicPr>
            <a:picLocks noChangeAspect="1"/>
          </p:cNvPicPr>
          <p:nvPr/>
        </p:nvPicPr>
        <p:blipFill>
          <a:blip r:embed="rId3"/>
          <a:srcRect/>
          <a:stretch>
            <a:fillRect/>
          </a:stretch>
        </p:blipFill>
        <p:spPr bwMode="auto">
          <a:xfrm>
            <a:off x="3856038" y="1981200"/>
            <a:ext cx="4910137" cy="32766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0722" name="Title 1"/>
          <p:cNvSpPr>
            <a:spLocks noGrp="1"/>
          </p:cNvSpPr>
          <p:nvPr>
            <p:ph type="title"/>
          </p:nvPr>
        </p:nvSpPr>
        <p:spPr/>
        <p:txBody>
          <a:bodyPr/>
          <a:lstStyle/>
          <a:p>
            <a:pPr eaLnBrk="1" hangingPunct="1"/>
            <a:r>
              <a:rPr lang="en-US" dirty="0" smtClean="0"/>
              <a:t>Are Professionals Rational?</a:t>
            </a:r>
          </a:p>
        </p:txBody>
      </p:sp>
      <p:sp>
        <p:nvSpPr>
          <p:cNvPr id="4" name="Content Placeholder 3"/>
          <p:cNvSpPr>
            <a:spLocks noGrp="1"/>
          </p:cNvSpPr>
          <p:nvPr>
            <p:ph sz="quarter" idx="14"/>
          </p:nvPr>
        </p:nvSpPr>
        <p:spPr>
          <a:xfrm>
            <a:off x="457200" y="2209800"/>
            <a:ext cx="6477032" cy="2743200"/>
          </a:xfrm>
        </p:spPr>
        <p:txBody>
          <a:bodyPr rtlCol="0">
            <a:normAutofit/>
          </a:bodyPr>
          <a:lstStyle/>
          <a:p>
            <a:pPr marL="0" indent="0" eaLnBrk="1" fontAlgn="auto" hangingPunct="1">
              <a:buSzPct val="83000"/>
              <a:defRPr/>
            </a:pPr>
            <a:r>
              <a:rPr lang="en-US" dirty="0" smtClean="0">
                <a:ea typeface="+mn-ea"/>
                <a:cs typeface="+mn-cs"/>
              </a:rPr>
              <a:t>How much do US pharmaceutical companies spend on “medical education” ?</a:t>
            </a:r>
          </a:p>
          <a:p>
            <a:pPr marL="0" indent="0" eaLnBrk="1" fontAlgn="auto" hangingPunct="1">
              <a:buSzPct val="83000"/>
              <a:defRPr/>
            </a:pPr>
            <a:r>
              <a:rPr lang="en-US" dirty="0" smtClean="0">
                <a:ea typeface="+mn-ea"/>
                <a:cs typeface="+mn-cs"/>
              </a:rPr>
              <a:t>Doctors: “They can’t buy me with laser pointers and monogrammed pencils.”</a:t>
            </a:r>
          </a:p>
        </p:txBody>
      </p:sp>
      <p:pic>
        <p:nvPicPr>
          <p:cNvPr id="30724" name="Picture 4" descr="Doctor.JPG"/>
          <p:cNvPicPr>
            <a:picLocks noChangeAspect="1"/>
          </p:cNvPicPr>
          <p:nvPr/>
        </p:nvPicPr>
        <p:blipFill>
          <a:blip r:embed="rId3"/>
          <a:srcRect/>
          <a:stretch>
            <a:fillRect/>
          </a:stretch>
        </p:blipFill>
        <p:spPr bwMode="auto">
          <a:xfrm>
            <a:off x="6934232" y="1947863"/>
            <a:ext cx="2209800" cy="330993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 name="Title 1"/>
          <p:cNvSpPr>
            <a:spLocks noGrp="1"/>
          </p:cNvSpPr>
          <p:nvPr>
            <p:ph type="title"/>
          </p:nvPr>
        </p:nvSpPr>
        <p:spPr/>
        <p:txBody>
          <a:bodyPr/>
          <a:lstStyle/>
          <a:p>
            <a:r>
              <a:rPr lang="en-US" dirty="0" smtClean="0"/>
              <a:t>Cialdini on Influence</a:t>
            </a:r>
            <a:endParaRPr lang="en-US" dirty="0"/>
          </a:p>
        </p:txBody>
      </p:sp>
      <p:sp>
        <p:nvSpPr>
          <p:cNvPr id="8" name="Content Placeholder 3"/>
          <p:cNvSpPr>
            <a:spLocks noGrp="1"/>
          </p:cNvSpPr>
          <p:nvPr>
            <p:ph sz="quarter" idx="14"/>
          </p:nvPr>
        </p:nvSpPr>
        <p:spPr/>
        <p:txBody>
          <a:bodyPr/>
          <a:lstStyle/>
          <a:p>
            <a:r>
              <a:rPr lang="en-US" dirty="0" smtClean="0"/>
              <a:t>The number one factor of influence:</a:t>
            </a:r>
          </a:p>
          <a:p>
            <a:r>
              <a:rPr lang="en-US" i="1" dirty="0" smtClean="0"/>
              <a:t>Reciprocity</a:t>
            </a:r>
          </a:p>
          <a:p>
            <a:endParaRPr lang="en-US" dirty="0" smtClean="0"/>
          </a:p>
          <a:p>
            <a:endParaRPr lang="en-US" dirty="0"/>
          </a:p>
        </p:txBody>
      </p:sp>
      <p:pic>
        <p:nvPicPr>
          <p:cNvPr id="1026" name="Picture 2"/>
          <p:cNvPicPr>
            <a:picLocks noChangeAspect="1" noChangeArrowheads="1"/>
          </p:cNvPicPr>
          <p:nvPr/>
        </p:nvPicPr>
        <p:blipFill>
          <a:blip r:embed="rId3"/>
          <a:srcRect/>
          <a:stretch>
            <a:fillRect/>
          </a:stretch>
        </p:blipFill>
        <p:spPr bwMode="auto">
          <a:xfrm>
            <a:off x="6910658" y="1928802"/>
            <a:ext cx="2233342" cy="3368122"/>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bldLst>
  </p:timing>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4819" name="Title 1"/>
          <p:cNvSpPr>
            <a:spLocks noGrp="1"/>
          </p:cNvSpPr>
          <p:nvPr>
            <p:ph type="title"/>
          </p:nvPr>
        </p:nvSpPr>
        <p:spPr/>
        <p:txBody>
          <a:bodyPr/>
          <a:lstStyle/>
          <a:p>
            <a:pPr eaLnBrk="1" hangingPunct="1"/>
            <a:r>
              <a:rPr lang="en-US" smtClean="0"/>
              <a:t>The Doctor’s Story</a:t>
            </a:r>
          </a:p>
        </p:txBody>
      </p:sp>
      <p:sp>
        <p:nvSpPr>
          <p:cNvPr id="5" name="Content Placeholder 3"/>
          <p:cNvSpPr>
            <a:spLocks noGrp="1"/>
          </p:cNvSpPr>
          <p:nvPr>
            <p:ph sz="quarter" idx="14"/>
          </p:nvPr>
        </p:nvSpPr>
        <p:spPr>
          <a:xfrm>
            <a:off x="457200" y="2209800"/>
            <a:ext cx="6096000" cy="2743200"/>
          </a:xfrm>
        </p:spPr>
        <p:txBody>
          <a:bodyPr>
            <a:normAutofit/>
          </a:bodyPr>
          <a:lstStyle/>
          <a:p>
            <a:r>
              <a:rPr lang="en-US" dirty="0" smtClean="0"/>
              <a:t>A pain in my left shoulder…</a:t>
            </a:r>
          </a:p>
          <a:p>
            <a:pPr lvl="1">
              <a:buFont typeface="Arial"/>
              <a:buChar char="•"/>
            </a:pPr>
            <a:r>
              <a:rPr lang="en-US" dirty="0" smtClean="0"/>
              <a:t>If you listen to me, I will listen to you…</a:t>
            </a:r>
          </a:p>
          <a:p>
            <a:pPr lvl="1">
              <a:buFont typeface="Arial"/>
              <a:buChar char="•"/>
            </a:pPr>
            <a:r>
              <a:rPr lang="en-US" dirty="0" smtClean="0"/>
              <a:t>If you don’t listen to me, I will not listen to you</a:t>
            </a:r>
          </a:p>
          <a:p>
            <a:endParaRPr lang="en-US" dirty="0" smtClean="0"/>
          </a:p>
          <a:p>
            <a:endParaRPr lang="en-US" dirty="0"/>
          </a:p>
        </p:txBody>
      </p:sp>
      <p:pic>
        <p:nvPicPr>
          <p:cNvPr id="4" name="Picture 3" descr="Doctor Hispanic Male iStock_000011758089Small.jpg"/>
          <p:cNvPicPr>
            <a:picLocks noChangeAspect="1"/>
          </p:cNvPicPr>
          <p:nvPr/>
        </p:nvPicPr>
        <p:blipFill>
          <a:blip r:embed="rId3"/>
          <a:stretch>
            <a:fillRect/>
          </a:stretch>
        </p:blipFill>
        <p:spPr>
          <a:xfrm>
            <a:off x="6906165" y="1905000"/>
            <a:ext cx="2237836" cy="33528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 name="Content Placeholder 3"/>
          <p:cNvSpPr>
            <a:spLocks noGrp="1"/>
          </p:cNvSpPr>
          <p:nvPr>
            <p:ph sz="quarter" idx="14"/>
          </p:nvPr>
        </p:nvSpPr>
        <p:spPr>
          <a:xfrm>
            <a:off x="457200" y="1905000"/>
            <a:ext cx="4191000" cy="3352800"/>
          </a:xfrm>
        </p:spPr>
        <p:txBody>
          <a:bodyPr>
            <a:normAutofit lnSpcReduction="10000"/>
          </a:bodyPr>
          <a:lstStyle/>
          <a:p>
            <a:r>
              <a:rPr lang="en-US" dirty="0" smtClean="0"/>
              <a:t>“The most pervasive and hardest sales problem? Premature solutions.  The mistaken belief that the sooner they can begin solving the problem, the more effective they will be.”</a:t>
            </a:r>
          </a:p>
        </p:txBody>
      </p:sp>
      <p:pic>
        <p:nvPicPr>
          <p:cNvPr id="36867" name="Picture 4"/>
          <p:cNvPicPr>
            <a:picLocks noChangeAspect="1"/>
          </p:cNvPicPr>
          <p:nvPr/>
        </p:nvPicPr>
        <p:blipFill>
          <a:blip r:embed="rId3"/>
          <a:srcRect/>
          <a:stretch>
            <a:fillRect/>
          </a:stretch>
        </p:blipFill>
        <p:spPr bwMode="auto">
          <a:xfrm>
            <a:off x="4992688" y="0"/>
            <a:ext cx="4151312" cy="6096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0962" name="Title 1"/>
          <p:cNvSpPr>
            <a:spLocks noGrp="1"/>
          </p:cNvSpPr>
          <p:nvPr>
            <p:ph type="title"/>
          </p:nvPr>
        </p:nvSpPr>
        <p:spPr/>
        <p:txBody>
          <a:bodyPr>
            <a:noAutofit/>
          </a:bodyPr>
          <a:lstStyle/>
          <a:p>
            <a:pPr eaLnBrk="1" hangingPunct="1"/>
            <a:r>
              <a:rPr lang="en-US" sz="3600" dirty="0" smtClean="0"/>
              <a:t>Thomas Friedman on Listening</a:t>
            </a:r>
          </a:p>
        </p:txBody>
      </p:sp>
      <p:sp>
        <p:nvSpPr>
          <p:cNvPr id="6" name="Content Placeholder 5"/>
          <p:cNvSpPr>
            <a:spLocks noGrp="1"/>
          </p:cNvSpPr>
          <p:nvPr>
            <p:ph sz="quarter" idx="14"/>
          </p:nvPr>
        </p:nvSpPr>
        <p:spPr>
          <a:xfrm>
            <a:off x="457200" y="2057400"/>
            <a:ext cx="8229600" cy="2743200"/>
          </a:xfrm>
        </p:spPr>
        <p:txBody>
          <a:bodyPr>
            <a:noAutofit/>
          </a:bodyPr>
          <a:lstStyle/>
          <a:p>
            <a:pPr marL="0" indent="0" eaLnBrk="1" hangingPunct="1">
              <a:defRPr/>
            </a:pPr>
            <a:r>
              <a:rPr lang="en-US" sz="2400" dirty="0" smtClean="0"/>
              <a:t>“People often ask me how I, an American Jew, have been able to operate in the Arab/Muslim world for 20 years, and my answer to them is always the same. The secret is to be a good listener. It has never failed me…</a:t>
            </a:r>
          </a:p>
          <a:p>
            <a:pPr marL="0" indent="0" eaLnBrk="1" hangingPunct="1">
              <a:defRPr/>
            </a:pPr>
            <a:r>
              <a:rPr lang="en-US" sz="2400" dirty="0" smtClean="0"/>
              <a:t>“Indeed, the most important part of listening is that it is a sign of respect. It's not just what you hear by listening that is important. It is what you say by listening that is important... </a:t>
            </a:r>
          </a:p>
        </p:txBody>
      </p:sp>
      <p:pic>
        <p:nvPicPr>
          <p:cNvPr id="40964" name="Picture 9" descr="clip_image001"/>
          <p:cNvPicPr>
            <a:picLocks noChangeAspect="1" noChangeArrowheads="1"/>
          </p:cNvPicPr>
          <p:nvPr/>
        </p:nvPicPr>
        <p:blipFill>
          <a:blip r:embed="rId3"/>
          <a:srcRect/>
          <a:stretch>
            <a:fillRect/>
          </a:stretch>
        </p:blipFill>
        <p:spPr bwMode="auto">
          <a:xfrm>
            <a:off x="5637213" y="1428750"/>
            <a:ext cx="3506787" cy="536575"/>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smtClean="0"/>
              <a:t>Gottman</a:t>
            </a:r>
            <a:r>
              <a:rPr lang="en-US" dirty="0" smtClean="0"/>
              <a:t> on Marriage</a:t>
            </a:r>
            <a:endParaRPr lang="en-US" dirty="0"/>
          </a:p>
        </p:txBody>
      </p:sp>
      <p:sp>
        <p:nvSpPr>
          <p:cNvPr id="5" name="Text Placeholder 4"/>
          <p:cNvSpPr>
            <a:spLocks noGrp="1"/>
          </p:cNvSpPr>
          <p:nvPr>
            <p:ph type="body" sz="quarter" idx="13"/>
          </p:nvPr>
        </p:nvSpPr>
        <p:spPr/>
        <p:txBody>
          <a:bodyPr/>
          <a:lstStyle/>
          <a:p>
            <a:r>
              <a:rPr lang="en-US" dirty="0" smtClean="0"/>
              <a:t>The Love Doctor</a:t>
            </a:r>
            <a:endParaRPr lang="en-US" dirty="0"/>
          </a:p>
        </p:txBody>
      </p:sp>
      <p:sp>
        <p:nvSpPr>
          <p:cNvPr id="10" name="Content Placeholder 9"/>
          <p:cNvSpPr>
            <a:spLocks noGrp="1"/>
          </p:cNvSpPr>
          <p:nvPr>
            <p:ph sz="quarter" idx="14"/>
          </p:nvPr>
        </p:nvSpPr>
        <p:spPr>
          <a:xfrm>
            <a:off x="457200" y="2209800"/>
            <a:ext cx="6382145" cy="2743200"/>
          </a:xfrm>
        </p:spPr>
        <p:txBody>
          <a:bodyPr vert="horz" lIns="91440" tIns="45720" rIns="91440" bIns="45720" rtlCol="0">
            <a:noAutofit/>
          </a:bodyPr>
          <a:lstStyle/>
          <a:p>
            <a:r>
              <a:rPr lang="en-US" dirty="0" smtClean="0"/>
              <a:t>“Understanding must precede advice.”</a:t>
            </a:r>
          </a:p>
          <a:p>
            <a:r>
              <a:rPr lang="en-US" dirty="0" smtClean="0"/>
              <a:t>“You have to let your partner know that you fully understand and empathize … before you suggest a solution.”</a:t>
            </a:r>
          </a:p>
          <a:p>
            <a:endParaRPr lang="en-US" dirty="0" smtClean="0"/>
          </a:p>
        </p:txBody>
      </p:sp>
      <p:pic>
        <p:nvPicPr>
          <p:cNvPr id="12" name="Picture 4" descr="The Seven Principles for Making Marriage Work">
            <a:hlinkClick r:id="rId3"/>
          </p:cNvPr>
          <p:cNvPicPr>
            <a:picLocks noChangeAspect="1" noChangeArrowheads="1"/>
          </p:cNvPicPr>
          <p:nvPr/>
        </p:nvPicPr>
        <p:blipFill>
          <a:blip r:embed="rId4"/>
          <a:srcRect l="16000" t="12000" r="24001"/>
          <a:stretch>
            <a:fillRect/>
          </a:stretch>
        </p:blipFill>
        <p:spPr bwMode="auto">
          <a:xfrm>
            <a:off x="6839345" y="1908259"/>
            <a:ext cx="2304656" cy="3378129"/>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5058" name="Title 1"/>
          <p:cNvSpPr>
            <a:spLocks noGrp="1"/>
          </p:cNvSpPr>
          <p:nvPr>
            <p:ph type="title"/>
          </p:nvPr>
        </p:nvSpPr>
        <p:spPr>
          <a:xfrm>
            <a:off x="457200" y="609600"/>
            <a:ext cx="8229600" cy="990600"/>
          </a:xfrm>
        </p:spPr>
        <p:txBody>
          <a:bodyPr>
            <a:noAutofit/>
          </a:bodyPr>
          <a:lstStyle/>
          <a:p>
            <a:pPr eaLnBrk="1" hangingPunct="1"/>
            <a:r>
              <a:rPr lang="en-US" sz="8800" dirty="0" smtClean="0"/>
              <a:t>To be Clear:</a:t>
            </a:r>
          </a:p>
        </p:txBody>
      </p:sp>
      <p:sp>
        <p:nvSpPr>
          <p:cNvPr id="4" name="Content Placeholder 3"/>
          <p:cNvSpPr>
            <a:spLocks noGrp="1"/>
          </p:cNvSpPr>
          <p:nvPr>
            <p:ph sz="quarter" idx="14"/>
          </p:nvPr>
        </p:nvSpPr>
        <p:spPr>
          <a:xfrm>
            <a:off x="0" y="1905000"/>
            <a:ext cx="9144000" cy="3657600"/>
          </a:xfrm>
        </p:spPr>
        <p:txBody>
          <a:bodyPr rtlCol="0">
            <a:normAutofit lnSpcReduction="10000"/>
          </a:bodyPr>
          <a:lstStyle/>
          <a:p>
            <a:pPr marL="484632" indent="-577850" eaLnBrk="1" fontAlgn="auto" hangingPunct="1">
              <a:spcBef>
                <a:spcPts val="240"/>
              </a:spcBef>
              <a:spcAft>
                <a:spcPts val="600"/>
              </a:spcAft>
              <a:buFont typeface="Arial"/>
              <a:buNone/>
              <a:defRPr/>
            </a:pPr>
            <a:r>
              <a:rPr lang="en-US" sz="4324" dirty="0" smtClean="0">
                <a:ea typeface="+mn-ea"/>
                <a:cs typeface="+mn-cs"/>
              </a:rPr>
              <a:t>1. Influence is non-rational</a:t>
            </a:r>
          </a:p>
          <a:p>
            <a:pPr marL="484632" indent="-577850" eaLnBrk="1" fontAlgn="auto" hangingPunct="1">
              <a:spcBef>
                <a:spcPts val="240"/>
              </a:spcBef>
              <a:spcAft>
                <a:spcPts val="600"/>
              </a:spcAft>
              <a:buFont typeface="Arial"/>
              <a:buNone/>
              <a:defRPr/>
            </a:pPr>
            <a:r>
              <a:rPr lang="en-US" sz="4324" dirty="0" smtClean="0">
                <a:ea typeface="+mn-ea"/>
                <a:cs typeface="+mn-cs"/>
              </a:rPr>
              <a:t>2. It works through reciprocity  </a:t>
            </a:r>
          </a:p>
          <a:p>
            <a:pPr marL="484632" indent="-577850" eaLnBrk="1" fontAlgn="auto" hangingPunct="1">
              <a:spcBef>
                <a:spcPts val="240"/>
              </a:spcBef>
              <a:spcAft>
                <a:spcPts val="600"/>
              </a:spcAft>
              <a:buFont typeface="Arial"/>
              <a:buNone/>
              <a:defRPr/>
            </a:pPr>
            <a:r>
              <a:rPr lang="en-US" sz="4324" dirty="0" smtClean="0">
                <a:ea typeface="+mn-ea"/>
                <a:cs typeface="+mn-cs"/>
              </a:rPr>
              <a:t>3. Reciprocity in business happens in conversations</a:t>
            </a:r>
          </a:p>
          <a:p>
            <a:pPr marL="484632" indent="-577850" eaLnBrk="1" fontAlgn="auto" hangingPunct="1">
              <a:spcBef>
                <a:spcPts val="240"/>
              </a:spcBef>
              <a:spcAft>
                <a:spcPts val="600"/>
              </a:spcAft>
              <a:buFont typeface="Arial"/>
              <a:buNone/>
              <a:defRPr/>
            </a:pPr>
            <a:r>
              <a:rPr lang="en-US" sz="4324" dirty="0" smtClean="0">
                <a:ea typeface="+mn-ea"/>
                <a:cs typeface="+mn-cs"/>
              </a:rPr>
              <a:t>4. Listening (</a:t>
            </a:r>
            <a:r>
              <a:rPr lang="en-US" sz="4324" i="1" dirty="0" smtClean="0">
                <a:ea typeface="+mn-ea"/>
                <a:cs typeface="+mn-cs"/>
              </a:rPr>
              <a:t>yours</a:t>
            </a:r>
            <a:r>
              <a:rPr lang="en-US" sz="4324" dirty="0" smtClean="0">
                <a:ea typeface="+mn-ea"/>
                <a:cs typeface="+mn-cs"/>
              </a:rPr>
              <a:t>) drives influence.</a:t>
            </a:r>
          </a:p>
          <a:p>
            <a:pPr marL="0" indent="0" eaLnBrk="1" fontAlgn="auto" hangingPunct="1">
              <a:buFont typeface="Arial"/>
              <a:buNone/>
              <a:defRPr/>
            </a:pPr>
            <a:endParaRPr lang="en-US" dirty="0" smtClean="0">
              <a:ea typeface="+mn-ea"/>
              <a:cs typeface="+mn-cs"/>
            </a:endParaRPr>
          </a:p>
          <a:p>
            <a:pPr marL="0" indent="0" eaLnBrk="1" fontAlgn="auto" hangingPunct="1">
              <a:buFont typeface="Arial"/>
              <a:buNone/>
              <a:defRPr/>
            </a:pPr>
            <a:endParaRPr lang="en-US" dirty="0">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20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fade">
                                      <p:cBhvr>
                                        <p:cTn id="12" dur="2000"/>
                                        <p:tgtEl>
                                          <p:spTgt spid="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4">
                                            <p:txEl>
                                              <p:pRg st="2" end="2"/>
                                            </p:txEl>
                                          </p:spTgt>
                                        </p:tgtEl>
                                        <p:attrNameLst>
                                          <p:attrName>style.visibility</p:attrName>
                                        </p:attrNameLst>
                                      </p:cBhvr>
                                      <p:to>
                                        <p:strVal val="visible"/>
                                      </p:to>
                                    </p:set>
                                    <p:animEffect transition="in" filter="fade">
                                      <p:cBhvr>
                                        <p:cTn id="17" dur="2000"/>
                                        <p:tgtEl>
                                          <p:spTgt spid="4">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4">
                                            <p:txEl>
                                              <p:pRg st="3" end="3"/>
                                            </p:txEl>
                                          </p:spTgt>
                                        </p:tgtEl>
                                        <p:attrNameLst>
                                          <p:attrName>style.visibility</p:attrName>
                                        </p:attrNameLst>
                                      </p:cBhvr>
                                      <p:to>
                                        <p:strVal val="visible"/>
                                      </p:to>
                                    </p:set>
                                    <p:animEffect transition="in" filter="fade">
                                      <p:cBhvr>
                                        <p:cTn id="22" dur="2000"/>
                                        <p:tgtEl>
                                          <p:spTgt spid="4">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 name="Title 4"/>
          <p:cNvSpPr>
            <a:spLocks noGrp="1"/>
          </p:cNvSpPr>
          <p:nvPr>
            <p:ph type="title"/>
          </p:nvPr>
        </p:nvSpPr>
        <p:spPr>
          <a:xfrm>
            <a:off x="152400" y="4114801"/>
            <a:ext cx="8763000" cy="1217612"/>
          </a:xfrm>
        </p:spPr>
        <p:txBody>
          <a:bodyPr/>
          <a:lstStyle/>
          <a:p>
            <a:r>
              <a:rPr lang="en-US" dirty="0" smtClean="0"/>
              <a:t>Trust, Buying, and Selling</a:t>
            </a:r>
            <a:endParaRPr lang="en-US" dirty="0"/>
          </a:p>
        </p:txBody>
      </p:sp>
      <p:pic>
        <p:nvPicPr>
          <p:cNvPr id="7" name="Picture 6" descr="540363_50793093.jpg"/>
          <p:cNvPicPr>
            <a:picLocks noChangeAspect="1"/>
          </p:cNvPicPr>
          <p:nvPr/>
        </p:nvPicPr>
        <p:blipFill>
          <a:blip r:embed="rId2"/>
          <a:stretch>
            <a:fillRect/>
          </a:stretch>
        </p:blipFill>
        <p:spPr>
          <a:xfrm>
            <a:off x="4526279" y="-1"/>
            <a:ext cx="4617721" cy="4114801"/>
          </a:xfrm>
          <a:prstGeom prst="rect">
            <a:avLst/>
          </a:prstGeom>
        </p:spPr>
      </p:pic>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 name="Title 1"/>
          <p:cNvSpPr>
            <a:spLocks noGrp="1"/>
          </p:cNvSpPr>
          <p:nvPr>
            <p:ph type="title"/>
          </p:nvPr>
        </p:nvSpPr>
        <p:spPr/>
        <p:txBody>
          <a:bodyPr/>
          <a:lstStyle/>
          <a:p>
            <a:r>
              <a:rPr lang="en-US" dirty="0" smtClean="0"/>
              <a:t>Defining Trust</a:t>
            </a:r>
            <a:endParaRPr lang="en-US" dirty="0"/>
          </a:p>
        </p:txBody>
      </p:sp>
      <p:pic>
        <p:nvPicPr>
          <p:cNvPr id="8" name="Picture 7" descr="dictionary1.jpg"/>
          <p:cNvPicPr>
            <a:picLocks noChangeAspect="1"/>
          </p:cNvPicPr>
          <p:nvPr/>
        </p:nvPicPr>
        <p:blipFill>
          <a:blip r:embed="rId3"/>
          <a:srcRect/>
          <a:stretch>
            <a:fillRect/>
          </a:stretch>
        </p:blipFill>
        <p:spPr bwMode="auto">
          <a:xfrm>
            <a:off x="2438400" y="1905000"/>
            <a:ext cx="6705600" cy="3382189"/>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The Smartest Selling Involves Trust</a:t>
            </a:r>
            <a:endParaRPr lang="en-US" dirty="0"/>
          </a:p>
        </p:txBody>
      </p:sp>
      <p:sp>
        <p:nvSpPr>
          <p:cNvPr id="6" name="Content Placeholder 5"/>
          <p:cNvSpPr>
            <a:spLocks noGrp="1"/>
          </p:cNvSpPr>
          <p:nvPr>
            <p:ph sz="quarter" idx="14"/>
          </p:nvPr>
        </p:nvSpPr>
        <p:spPr/>
        <p:txBody>
          <a:bodyPr>
            <a:normAutofit fontScale="92500" lnSpcReduction="20000"/>
          </a:bodyPr>
          <a:lstStyle/>
          <a:p>
            <a:r>
              <a:rPr lang="en-US" dirty="0" smtClean="0"/>
              <a:t>The most powerful driver of purchase behavior is trust in the seller</a:t>
            </a:r>
          </a:p>
          <a:p>
            <a:r>
              <a:rPr lang="en-US" dirty="0" smtClean="0"/>
              <a:t>The best ways to be trusted by someone are:</a:t>
            </a:r>
          </a:p>
          <a:p>
            <a:pPr lvl="1">
              <a:buFont typeface="Arial"/>
              <a:buChar char="•"/>
            </a:pPr>
            <a:r>
              <a:rPr lang="en-US" dirty="0" smtClean="0"/>
              <a:t>To be trustworthy</a:t>
            </a:r>
          </a:p>
          <a:p>
            <a:pPr lvl="1">
              <a:buFont typeface="Arial"/>
              <a:buChar char="•"/>
            </a:pPr>
            <a:r>
              <a:rPr lang="en-US" dirty="0" smtClean="0"/>
              <a:t>To trust them</a:t>
            </a:r>
          </a:p>
          <a:p>
            <a:r>
              <a:rPr lang="en-US" dirty="0" smtClean="0"/>
              <a:t>Smart companies do both</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xEl>
                                              <p:pRg st="1" end="1"/>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6">
                                            <p:txEl>
                                              <p:pRg st="2" end="2"/>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Lst>
  </p:timing>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 name="Title 1"/>
          <p:cNvSpPr>
            <a:spLocks noGrp="1"/>
          </p:cNvSpPr>
          <p:nvPr>
            <p:ph type="title"/>
          </p:nvPr>
        </p:nvSpPr>
        <p:spPr/>
        <p:txBody>
          <a:bodyPr/>
          <a:lstStyle/>
          <a:p>
            <a:r>
              <a:rPr lang="en-US" dirty="0" smtClean="0"/>
              <a:t>Defining Trust</a:t>
            </a:r>
            <a:endParaRPr lang="en-US" dirty="0"/>
          </a:p>
        </p:txBody>
      </p:sp>
      <p:sp>
        <p:nvSpPr>
          <p:cNvPr id="4" name="Rectangle 3"/>
          <p:cNvSpPr/>
          <p:nvPr/>
        </p:nvSpPr>
        <p:spPr>
          <a:xfrm>
            <a:off x="0" y="2139077"/>
            <a:ext cx="9144000" cy="2585323"/>
          </a:xfrm>
          <a:prstGeom prst="rect">
            <a:avLst/>
          </a:prstGeom>
        </p:spPr>
        <p:txBody>
          <a:bodyPr wrap="square">
            <a:spAutoFit/>
          </a:bodyPr>
          <a:lstStyle/>
          <a:p>
            <a:r>
              <a:rPr lang="en-US" b="1" dirty="0" smtClean="0"/>
              <a:t>Sell. </a:t>
            </a:r>
            <a:r>
              <a:rPr lang="en-US" dirty="0" smtClean="0"/>
              <a:t> 1. to give up or make over to another for a consideration; dispose of to or purchase for a price. </a:t>
            </a:r>
            <a:r>
              <a:rPr lang="en-US" dirty="0" smtClean="0"/>
              <a:t> 2</a:t>
            </a:r>
            <a:r>
              <a:rPr lang="en-US" dirty="0" smtClean="0"/>
              <a:t>. to deal in; keep or offer for sale</a:t>
            </a:r>
            <a:r>
              <a:rPr lang="en-US" dirty="0" smtClean="0"/>
              <a:t>.</a:t>
            </a:r>
            <a:r>
              <a:rPr lang="en-US" dirty="0" smtClean="0"/>
              <a:t> </a:t>
            </a:r>
            <a:r>
              <a:rPr lang="en-US" dirty="0" smtClean="0"/>
              <a:t>3</a:t>
            </a:r>
            <a:r>
              <a:rPr lang="en-US" dirty="0" smtClean="0"/>
              <a:t>. to make a sale or offer for sale to. </a:t>
            </a:r>
            <a:r>
              <a:rPr lang="en-US" dirty="0" smtClean="0"/>
              <a:t> </a:t>
            </a:r>
          </a:p>
          <a:p>
            <a:r>
              <a:rPr lang="en-US" dirty="0" smtClean="0"/>
              <a:t>4</a:t>
            </a:r>
            <a:r>
              <a:rPr lang="en-US" dirty="0" smtClean="0"/>
              <a:t>. to persuade or induce (someone) to buy something. </a:t>
            </a:r>
            <a:r>
              <a:rPr lang="en-US" dirty="0" smtClean="0"/>
              <a:t> 5</a:t>
            </a:r>
            <a:r>
              <a:rPr lang="en-US" dirty="0" smtClean="0"/>
              <a:t>. to persuade or induce someone to buy (something).</a:t>
            </a:r>
            <a:r>
              <a:rPr lang="en-US" dirty="0" smtClean="0"/>
              <a:t> 6</a:t>
            </a:r>
            <a:r>
              <a:rPr lang="en-US" dirty="0" smtClean="0"/>
              <a:t>. to cause to be accepted. </a:t>
            </a:r>
            <a:r>
              <a:rPr lang="en-US" dirty="0" smtClean="0"/>
              <a:t> 7</a:t>
            </a:r>
            <a:r>
              <a:rPr lang="en-US" dirty="0" smtClean="0"/>
              <a:t>. to cause or persuade to accept; convince.</a:t>
            </a:r>
            <a:r>
              <a:rPr lang="en-US" dirty="0" smtClean="0"/>
              <a:t> 8</a:t>
            </a:r>
            <a:r>
              <a:rPr lang="en-US" dirty="0" smtClean="0"/>
              <a:t>. to accept a price for or make a profit of (something not a proper object for such action).</a:t>
            </a:r>
            <a:r>
              <a:rPr lang="en-US" dirty="0" smtClean="0"/>
              <a:t> 9</a:t>
            </a:r>
            <a:r>
              <a:rPr lang="en-US" dirty="0" smtClean="0"/>
              <a:t>. to force or exact a price for.  10. informal, to cheat, betray or hoax.  11. to make a sale of something.  12. to be on sale.  13. to offer something for sale.  14. to be employed to persuade or induce others to buy, as a salesman or a clerk in a store.  15. slang, a cheat; hoax. ( see also sell up, sell down the river, sell out, hard sell, soft sell.)   </a:t>
            </a:r>
            <a:endParaRPr lang="en-US" dirty="0"/>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Paradoxes of Trust</a:t>
            </a:r>
            <a:endParaRPr lang="en-US" dirty="0"/>
          </a:p>
        </p:txBody>
      </p:sp>
      <p:sp>
        <p:nvSpPr>
          <p:cNvPr id="4" name="Content Placeholder 3"/>
          <p:cNvSpPr>
            <a:spLocks noGrp="1"/>
          </p:cNvSpPr>
          <p:nvPr>
            <p:ph sz="quarter" idx="14"/>
          </p:nvPr>
        </p:nvSpPr>
        <p:spPr>
          <a:xfrm>
            <a:off x="457200" y="2209800"/>
            <a:ext cx="6943188" cy="2743200"/>
          </a:xfrm>
        </p:spPr>
        <p:txBody>
          <a:bodyPr>
            <a:normAutofit fontScale="92500" lnSpcReduction="20000"/>
          </a:bodyPr>
          <a:lstStyle/>
          <a:p>
            <a:r>
              <a:rPr lang="en-US" dirty="0" smtClean="0"/>
              <a:t>The best way to sell is to stop trying to sell</a:t>
            </a:r>
          </a:p>
          <a:p>
            <a:r>
              <a:rPr lang="en-US" dirty="0" smtClean="0"/>
              <a:t>The best way to close is to stop trying to close</a:t>
            </a:r>
          </a:p>
          <a:p>
            <a:r>
              <a:rPr lang="en-US" dirty="0" smtClean="0"/>
              <a:t>The best way to influence is to stop trying to influence</a:t>
            </a:r>
          </a:p>
          <a:p>
            <a:r>
              <a:rPr lang="en-US" dirty="0" smtClean="0"/>
              <a:t>The best way to get your goal is to be willing to give it up</a:t>
            </a:r>
            <a:endParaRPr lang="en-US" dirty="0"/>
          </a:p>
        </p:txBody>
      </p:sp>
      <p:pic>
        <p:nvPicPr>
          <p:cNvPr id="5" name="Picture 4"/>
          <p:cNvPicPr>
            <a:picLocks noChangeAspect="1"/>
          </p:cNvPicPr>
          <p:nvPr/>
        </p:nvPicPr>
        <p:blipFill>
          <a:blip r:embed="rId2"/>
          <a:stretch>
            <a:fillRect/>
          </a:stretch>
        </p:blipFill>
        <p:spPr>
          <a:xfrm>
            <a:off x="6510910" y="0"/>
            <a:ext cx="2633089" cy="1905000"/>
          </a:xfrm>
          <a:prstGeom prst="rect">
            <a:avLst/>
          </a:prstGeom>
        </p:spPr>
      </p:pic>
      <p:pic>
        <p:nvPicPr>
          <p:cNvPr id="6" name="Picture 5"/>
          <p:cNvPicPr>
            <a:picLocks noChangeAspect="1"/>
          </p:cNvPicPr>
          <p:nvPr/>
        </p:nvPicPr>
        <p:blipFill>
          <a:blip r:embed="rId3"/>
          <a:stretch>
            <a:fillRect/>
          </a:stretch>
        </p:blipFill>
        <p:spPr>
          <a:xfrm>
            <a:off x="7400388" y="2895600"/>
            <a:ext cx="1743612" cy="23368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Benefits of Trust in Selling</a:t>
            </a:r>
            <a:endParaRPr lang="en-US" dirty="0"/>
          </a:p>
        </p:txBody>
      </p:sp>
      <p:sp>
        <p:nvSpPr>
          <p:cNvPr id="4" name="Content Placeholder 3"/>
          <p:cNvSpPr>
            <a:spLocks noGrp="1"/>
          </p:cNvSpPr>
          <p:nvPr>
            <p:ph sz="quarter" idx="14"/>
          </p:nvPr>
        </p:nvSpPr>
        <p:spPr>
          <a:xfrm>
            <a:off x="457200" y="2209800"/>
            <a:ext cx="3810000" cy="2743200"/>
          </a:xfrm>
        </p:spPr>
        <p:txBody>
          <a:bodyPr>
            <a:normAutofit lnSpcReduction="10000"/>
          </a:bodyPr>
          <a:lstStyle/>
          <a:p>
            <a:r>
              <a:rPr lang="en-US" dirty="0" smtClean="0"/>
              <a:t>Economic</a:t>
            </a:r>
          </a:p>
          <a:p>
            <a:pPr lvl="1"/>
            <a:r>
              <a:rPr lang="en-US" dirty="0" smtClean="0"/>
              <a:t>More repeat business</a:t>
            </a:r>
          </a:p>
          <a:p>
            <a:pPr lvl="1"/>
            <a:r>
              <a:rPr lang="en-US" dirty="0" smtClean="0"/>
              <a:t>Faster</a:t>
            </a:r>
          </a:p>
          <a:p>
            <a:pPr lvl="1"/>
            <a:r>
              <a:rPr lang="en-US" dirty="0" smtClean="0"/>
              <a:t>Fewer price objections</a:t>
            </a:r>
          </a:p>
          <a:p>
            <a:pPr lvl="1"/>
            <a:r>
              <a:rPr lang="en-US" dirty="0" smtClean="0"/>
              <a:t>Not zero sum</a:t>
            </a:r>
          </a:p>
          <a:p>
            <a:endParaRPr lang="en-US" dirty="0" smtClean="0"/>
          </a:p>
        </p:txBody>
      </p:sp>
      <p:sp>
        <p:nvSpPr>
          <p:cNvPr id="5" name="Content Placeholder 3"/>
          <p:cNvSpPr txBox="1">
            <a:spLocks/>
          </p:cNvSpPr>
          <p:nvPr/>
        </p:nvSpPr>
        <p:spPr>
          <a:xfrm>
            <a:off x="4724400" y="2286000"/>
            <a:ext cx="3810000" cy="2743200"/>
          </a:xfrm>
          <a:prstGeom prst="rect">
            <a:avLst/>
          </a:prstGeom>
        </p:spPr>
        <p:txBody>
          <a:bodyPr vert="horz" lIns="91440" tIns="45720" rIns="91440" bIns="45720" rtlCol="0">
            <a:normAutofit lnSpcReduction="10000"/>
          </a:bodyPr>
          <a:lstStyle/>
          <a:p>
            <a:pPr marL="0" marR="0" lvl="0" indent="0" algn="l" defTabSz="457200" rtl="0" eaLnBrk="1" fontAlgn="auto" latinLnBrk="0" hangingPunct="1">
              <a:lnSpc>
                <a:spcPct val="100000"/>
              </a:lnSpc>
              <a:spcBef>
                <a:spcPct val="20000"/>
              </a:spcBef>
              <a:spcAft>
                <a:spcPts val="1200"/>
              </a:spcAft>
              <a:buClrTx/>
              <a:buSzTx/>
              <a:buFont typeface="Arial"/>
              <a:buNone/>
              <a:tabLst/>
              <a:defRPr/>
            </a:pPr>
            <a:r>
              <a:rPr kumimoji="0" lang="en-US" sz="2800" b="0" i="0" u="none" strike="noStrike" kern="1200" cap="none" spc="0" normalizeH="0" baseline="0" noProof="0" dirty="0" smtClean="0">
                <a:ln>
                  <a:noFill/>
                </a:ln>
                <a:solidFill>
                  <a:schemeClr val="tx1"/>
                </a:solidFill>
                <a:effectLst/>
                <a:uLnTx/>
                <a:uFillTx/>
                <a:latin typeface="+mn-lt"/>
                <a:ea typeface="+mn-ea"/>
                <a:cs typeface="+mn-cs"/>
              </a:rPr>
              <a:t>Personal</a:t>
            </a:r>
          </a:p>
          <a:p>
            <a:pPr marL="889200" marR="0" lvl="1" indent="-342000" algn="l" defTabSz="457200" rtl="0" eaLnBrk="1" fontAlgn="auto" latinLnBrk="0" hangingPunct="1">
              <a:lnSpc>
                <a:spcPct val="100000"/>
              </a:lnSpc>
              <a:spcBef>
                <a:spcPct val="20000"/>
              </a:spcBef>
              <a:spcAft>
                <a:spcPts val="1200"/>
              </a:spcAft>
              <a:buClrTx/>
              <a:buSzPct val="119000"/>
              <a:buFont typeface="+mj-lt"/>
              <a:buAutoNum type="arabicPeriod"/>
              <a:tabLst/>
              <a:defRPr/>
            </a:pPr>
            <a:r>
              <a:rPr kumimoji="0" lang="en-US" sz="2000" b="0" i="0" u="none" strike="noStrike" kern="1200" cap="none" spc="0" normalizeH="0" baseline="0" noProof="0" dirty="0" smtClean="0">
                <a:ln>
                  <a:noFill/>
                </a:ln>
                <a:solidFill>
                  <a:schemeClr val="tx1"/>
                </a:solidFill>
                <a:effectLst/>
                <a:uLnTx/>
                <a:uFillTx/>
                <a:latin typeface="+mn-lt"/>
                <a:ea typeface="+mn-ea"/>
                <a:cs typeface="+mn-cs"/>
              </a:rPr>
              <a:t>Risk reduction</a:t>
            </a:r>
          </a:p>
          <a:p>
            <a:pPr marL="889200" marR="0" lvl="1" indent="-342000" algn="l" defTabSz="457200" rtl="0" eaLnBrk="1" fontAlgn="auto" latinLnBrk="0" hangingPunct="1">
              <a:lnSpc>
                <a:spcPct val="100000"/>
              </a:lnSpc>
              <a:spcBef>
                <a:spcPct val="20000"/>
              </a:spcBef>
              <a:spcAft>
                <a:spcPts val="1200"/>
              </a:spcAft>
              <a:buClrTx/>
              <a:buSzPct val="119000"/>
              <a:buFont typeface="+mj-lt"/>
              <a:buAutoNum type="arabicPeriod"/>
              <a:tabLst/>
              <a:defRPr/>
            </a:pPr>
            <a:r>
              <a:rPr kumimoji="0" lang="en-US" sz="2000" b="0" i="0" u="none" strike="noStrike" kern="1200" cap="none" spc="0" normalizeH="0" baseline="0" noProof="0" dirty="0" smtClean="0">
                <a:ln>
                  <a:noFill/>
                </a:ln>
                <a:solidFill>
                  <a:schemeClr val="tx1"/>
                </a:solidFill>
                <a:effectLst/>
                <a:uLnTx/>
                <a:uFillTx/>
                <a:latin typeface="+mn-lt"/>
                <a:ea typeface="+mn-ea"/>
                <a:cs typeface="+mn-cs"/>
              </a:rPr>
              <a:t>Relationship creation</a:t>
            </a:r>
          </a:p>
          <a:p>
            <a:pPr marL="889200" marR="0" lvl="1" indent="-342000" algn="l" defTabSz="457200" rtl="0" eaLnBrk="1" fontAlgn="auto" latinLnBrk="0" hangingPunct="1">
              <a:lnSpc>
                <a:spcPct val="100000"/>
              </a:lnSpc>
              <a:spcBef>
                <a:spcPct val="20000"/>
              </a:spcBef>
              <a:spcAft>
                <a:spcPts val="1200"/>
              </a:spcAft>
              <a:buClrTx/>
              <a:buSzPct val="119000"/>
              <a:buFont typeface="+mj-lt"/>
              <a:buAutoNum type="arabicPeriod"/>
              <a:tabLst/>
              <a:defRPr/>
            </a:pPr>
            <a:r>
              <a:rPr kumimoji="0" lang="en-US" sz="2000" b="0" i="0" u="none" strike="noStrike" kern="1200" cap="none" spc="0" normalizeH="0" baseline="0" noProof="0" dirty="0" smtClean="0">
                <a:ln>
                  <a:noFill/>
                </a:ln>
                <a:solidFill>
                  <a:schemeClr val="tx1"/>
                </a:solidFill>
                <a:effectLst/>
                <a:uLnTx/>
                <a:uFillTx/>
                <a:latin typeface="+mn-lt"/>
                <a:ea typeface="+mn-ea"/>
                <a:cs typeface="+mn-cs"/>
              </a:rPr>
              <a:t>Less price objections</a:t>
            </a:r>
          </a:p>
          <a:p>
            <a:pPr marL="889200" marR="0" lvl="1" indent="-342000" algn="l" defTabSz="457200" rtl="0" eaLnBrk="1" fontAlgn="auto" latinLnBrk="0" hangingPunct="1">
              <a:lnSpc>
                <a:spcPct val="100000"/>
              </a:lnSpc>
              <a:spcBef>
                <a:spcPct val="20000"/>
              </a:spcBef>
              <a:spcAft>
                <a:spcPts val="1200"/>
              </a:spcAft>
              <a:buClrTx/>
              <a:buSzPct val="119000"/>
              <a:buFont typeface="+mj-lt"/>
              <a:buAutoNum type="arabicPeriod"/>
              <a:tabLst/>
              <a:defRPr/>
            </a:pPr>
            <a:r>
              <a:rPr lang="en-US" sz="2000" noProof="0" dirty="0" smtClean="0"/>
              <a:t>Higher </a:t>
            </a:r>
            <a:r>
              <a:rPr lang="en-US" sz="2000" dirty="0" smtClean="0"/>
              <a:t>developmental</a:t>
            </a:r>
            <a:endParaRPr kumimoji="0" lang="en-US" sz="2000" b="0" i="0" u="none" strike="noStrike" kern="1200" cap="none" spc="0" normalizeH="0" baseline="0" noProof="0" dirty="0" smtClean="0">
              <a:ln>
                <a:noFill/>
              </a:ln>
              <a:solidFill>
                <a:schemeClr val="tx1"/>
              </a:solidFill>
              <a:effectLst/>
              <a:uLnTx/>
              <a:uFillTx/>
              <a:latin typeface="+mn-lt"/>
              <a:ea typeface="+mn-ea"/>
              <a:cs typeface="+mn-cs"/>
            </a:endParaRPr>
          </a:p>
          <a:p>
            <a:pPr marL="889200" marR="0" lvl="1" indent="-342000" algn="l" defTabSz="457200" rtl="0" eaLnBrk="1" fontAlgn="auto" latinLnBrk="0" hangingPunct="1">
              <a:lnSpc>
                <a:spcPct val="100000"/>
              </a:lnSpc>
              <a:spcBef>
                <a:spcPct val="20000"/>
              </a:spcBef>
              <a:spcAft>
                <a:spcPts val="1200"/>
              </a:spcAft>
              <a:buClrTx/>
              <a:buSzPct val="119000"/>
              <a:tabLst/>
              <a:defRPr/>
            </a:pPr>
            <a:endParaRPr kumimoji="0" lang="en-US" sz="2000" b="0" i="0" u="none" strike="noStrike" kern="1200" cap="none" spc="0" normalizeH="0" baseline="0" noProof="0" dirty="0" smtClean="0">
              <a:ln>
                <a:noFill/>
              </a:ln>
              <a:solidFill>
                <a:schemeClr val="tx1"/>
              </a:solidFill>
              <a:effectLst/>
              <a:uLnTx/>
              <a:uFillTx/>
              <a:latin typeface="+mn-lt"/>
              <a:ea typeface="+mn-ea"/>
              <a:cs typeface="+mn-cs"/>
            </a:endParaRPr>
          </a:p>
          <a:p>
            <a:pPr marL="0" marR="0" lvl="0" indent="0" algn="l" defTabSz="457200" rtl="0" eaLnBrk="1" fontAlgn="auto" latinLnBrk="0" hangingPunct="1">
              <a:lnSpc>
                <a:spcPct val="100000"/>
              </a:lnSpc>
              <a:spcBef>
                <a:spcPct val="20000"/>
              </a:spcBef>
              <a:spcAft>
                <a:spcPts val="1200"/>
              </a:spcAft>
              <a:buClrTx/>
              <a:buSzTx/>
              <a:buFont typeface="Arial"/>
              <a:buNone/>
              <a:tabLst/>
              <a:defRPr/>
            </a:pPr>
            <a:endParaRPr kumimoji="0" lang="en-US" sz="2800" b="0" i="0" u="none" strike="noStrike" kern="1200" cap="none" spc="0" normalizeH="0" baseline="0" noProof="0" dirty="0" smtClean="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Trust Principles</a:t>
            </a:r>
            <a:endParaRPr lang="en-US" dirty="0"/>
          </a:p>
        </p:txBody>
      </p:sp>
      <p:sp>
        <p:nvSpPr>
          <p:cNvPr id="3" name="Text Placeholder 2"/>
          <p:cNvSpPr>
            <a:spLocks noGrp="1"/>
          </p:cNvSpPr>
          <p:nvPr>
            <p:ph type="body" sz="quarter" idx="13"/>
          </p:nvPr>
        </p:nvSpPr>
        <p:spPr/>
        <p:txBody>
          <a:bodyPr/>
          <a:lstStyle/>
          <a:p>
            <a:r>
              <a:rPr lang="en-US" dirty="0" smtClean="0"/>
              <a:t>Model number three</a:t>
            </a:r>
            <a:endParaRPr lang="en-US" dirty="0"/>
          </a:p>
        </p:txBody>
      </p:sp>
      <p:sp>
        <p:nvSpPr>
          <p:cNvPr id="4" name="Content Placeholder 3"/>
          <p:cNvSpPr>
            <a:spLocks noGrp="1"/>
          </p:cNvSpPr>
          <p:nvPr>
            <p:ph sz="quarter" idx="14"/>
          </p:nvPr>
        </p:nvSpPr>
        <p:spPr/>
        <p:txBody>
          <a:bodyPr>
            <a:normAutofit fontScale="92500" lnSpcReduction="10000"/>
          </a:bodyPr>
          <a:lstStyle/>
          <a:p>
            <a:pPr marL="457200" indent="-457200">
              <a:buAutoNum type="arabicPeriod"/>
            </a:pPr>
            <a:r>
              <a:rPr lang="en-US" dirty="0" smtClean="0"/>
              <a:t>Client focus—for the sake of the client</a:t>
            </a:r>
          </a:p>
          <a:p>
            <a:pPr marL="457200" indent="-457200">
              <a:buAutoNum type="arabicPeriod"/>
            </a:pPr>
            <a:r>
              <a:rPr lang="en-US" dirty="0" smtClean="0"/>
              <a:t>Collaboration—working with, not to/for, the client</a:t>
            </a:r>
          </a:p>
          <a:p>
            <a:pPr marL="457200" indent="-457200">
              <a:buAutoNum type="arabicPeriod"/>
            </a:pPr>
            <a:r>
              <a:rPr lang="en-US" dirty="0" smtClean="0"/>
              <a:t>Medium-to-long term focus—relationship, not transaction</a:t>
            </a:r>
          </a:p>
          <a:p>
            <a:pPr marL="457200" indent="-457200">
              <a:buAutoNum type="arabicPeriod"/>
            </a:pPr>
            <a:r>
              <a:rPr lang="en-US" dirty="0" smtClean="0"/>
              <a:t>Transparency—except where illegal or injurious </a:t>
            </a:r>
            <a:endParaRPr lang="en-US" dirty="0"/>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 name="Title 1"/>
          <p:cNvSpPr>
            <a:spLocks noGrp="1"/>
          </p:cNvSpPr>
          <p:nvPr>
            <p:ph type="title"/>
          </p:nvPr>
        </p:nvSpPr>
        <p:spPr/>
        <p:txBody>
          <a:bodyPr/>
          <a:lstStyle/>
          <a:p>
            <a:r>
              <a:rPr lang="en-US" sz="4000" dirty="0"/>
              <a:t>Trust Conversation Puzzle</a:t>
            </a:r>
          </a:p>
        </p:txBody>
      </p:sp>
      <p:sp>
        <p:nvSpPr>
          <p:cNvPr id="6" name="Text Placeholder 2"/>
          <p:cNvSpPr>
            <a:spLocks noGrp="1"/>
          </p:cNvSpPr>
          <p:nvPr>
            <p:ph type="body" sz="quarter" idx="13"/>
          </p:nvPr>
        </p:nvSpPr>
        <p:spPr/>
        <p:txBody>
          <a:bodyPr/>
          <a:lstStyle/>
          <a:p>
            <a:r>
              <a:rPr lang="en-US" dirty="0" smtClean="0"/>
              <a:t>How trust is built IN CONVERSATIONS</a:t>
            </a:r>
            <a:endParaRPr lang="en-US" dirty="0"/>
          </a:p>
        </p:txBody>
      </p:sp>
      <p:sp>
        <p:nvSpPr>
          <p:cNvPr id="7" name="Rectangle 6"/>
          <p:cNvSpPr/>
          <p:nvPr/>
        </p:nvSpPr>
        <p:spPr>
          <a:xfrm>
            <a:off x="838200" y="2429933"/>
            <a:ext cx="7467600" cy="2133600"/>
          </a:xfrm>
          <a:prstGeom prst="rect">
            <a:avLst/>
          </a:prstGeom>
          <a:noFill/>
          <a:ln w="25400" cap="flat" cmpd="sng" algn="ctr">
            <a:solidFill>
              <a:srgbClr val="FFFFFF"/>
            </a:solidFill>
            <a:prstDash val="solid"/>
            <a:round/>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rtlCol="0" anchor="ctr"/>
          <a:lstStyle/>
          <a:p>
            <a:pPr algn="ctr" eaLnBrk="0" hangingPunct="0">
              <a:spcBef>
                <a:spcPct val="50000"/>
              </a:spcBef>
              <a:defRPr/>
            </a:pPr>
            <a:endParaRPr lang="en-US" sz="2000" cap="all" dirty="0">
              <a:solidFill>
                <a:schemeClr val="tx2"/>
              </a:solidFill>
              <a:latin typeface="Georgia"/>
              <a:ea typeface="Arial" pitchFamily="-108" charset="0"/>
              <a:cs typeface="Georgia"/>
            </a:endParaRPr>
          </a:p>
        </p:txBody>
      </p:sp>
      <p:grpSp>
        <p:nvGrpSpPr>
          <p:cNvPr id="8" name="Group 90"/>
          <p:cNvGrpSpPr/>
          <p:nvPr/>
        </p:nvGrpSpPr>
        <p:grpSpPr>
          <a:xfrm>
            <a:off x="3026460" y="3191930"/>
            <a:ext cx="3086477" cy="750332"/>
            <a:chOff x="2967191" y="3212068"/>
            <a:chExt cx="3086477" cy="750332"/>
          </a:xfrm>
        </p:grpSpPr>
        <p:sp>
          <p:nvSpPr>
            <p:cNvPr id="9" name="Rectangle 8"/>
            <p:cNvSpPr/>
            <p:nvPr/>
          </p:nvSpPr>
          <p:spPr>
            <a:xfrm>
              <a:off x="2967191" y="3212068"/>
              <a:ext cx="3086477" cy="400110"/>
            </a:xfrm>
            <a:prstGeom prst="rect">
              <a:avLst/>
            </a:prstGeom>
          </p:spPr>
          <p:txBody>
            <a:bodyPr wrap="none">
              <a:spAutoFit/>
            </a:bodyPr>
            <a:lstStyle/>
            <a:p>
              <a:pPr algn="ctr" eaLnBrk="0" hangingPunct="0">
                <a:spcBef>
                  <a:spcPct val="50000"/>
                </a:spcBef>
                <a:defRPr/>
              </a:pPr>
              <a:r>
                <a:rPr lang="en-US" sz="2000" b="1" dirty="0">
                  <a:solidFill>
                    <a:schemeClr val="tx2"/>
                  </a:solidFill>
                  <a:ea typeface="Arial" pitchFamily="-108" charset="0"/>
                  <a:cs typeface="Georgia"/>
                </a:rPr>
                <a:t> What’s the sequence?</a:t>
              </a:r>
            </a:p>
          </p:txBody>
        </p:sp>
        <p:sp>
          <p:nvSpPr>
            <p:cNvPr id="10" name="Chevron 9"/>
            <p:cNvSpPr/>
            <p:nvPr/>
          </p:nvSpPr>
          <p:spPr>
            <a:xfrm>
              <a:off x="3652991" y="3652222"/>
              <a:ext cx="363330" cy="310178"/>
            </a:xfrm>
            <a:prstGeom prst="chevron">
              <a:avLst/>
            </a:prstGeom>
            <a:solidFill>
              <a:schemeClr val="bg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endParaRPr>
            </a:p>
          </p:txBody>
        </p:sp>
        <p:sp>
          <p:nvSpPr>
            <p:cNvPr id="11" name="Chevron 10"/>
            <p:cNvSpPr/>
            <p:nvPr/>
          </p:nvSpPr>
          <p:spPr>
            <a:xfrm>
              <a:off x="3938465" y="3652222"/>
              <a:ext cx="363330" cy="310178"/>
            </a:xfrm>
            <a:prstGeom prst="chevron">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BED4D5"/>
                </a:solidFill>
              </a:endParaRPr>
            </a:p>
          </p:txBody>
        </p:sp>
        <p:sp>
          <p:nvSpPr>
            <p:cNvPr id="12" name="Chevron 11"/>
            <p:cNvSpPr/>
            <p:nvPr/>
          </p:nvSpPr>
          <p:spPr>
            <a:xfrm>
              <a:off x="4223939" y="3652222"/>
              <a:ext cx="363330" cy="310178"/>
            </a:xfrm>
            <a:prstGeom prst="chevron">
              <a:avLst/>
            </a:prstGeom>
            <a:solidFill>
              <a:schemeClr val="bg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endParaRPr>
            </a:p>
          </p:txBody>
        </p:sp>
        <p:sp>
          <p:nvSpPr>
            <p:cNvPr id="13" name="Chevron 12"/>
            <p:cNvSpPr/>
            <p:nvPr/>
          </p:nvSpPr>
          <p:spPr>
            <a:xfrm>
              <a:off x="4509413" y="3652222"/>
              <a:ext cx="363330" cy="310178"/>
            </a:xfrm>
            <a:prstGeom prst="chevron">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BED4D5"/>
                </a:solidFill>
              </a:endParaRPr>
            </a:p>
          </p:txBody>
        </p:sp>
        <p:sp>
          <p:nvSpPr>
            <p:cNvPr id="14" name="Chevron 13"/>
            <p:cNvSpPr/>
            <p:nvPr/>
          </p:nvSpPr>
          <p:spPr>
            <a:xfrm>
              <a:off x="4794887" y="3652222"/>
              <a:ext cx="363330" cy="310178"/>
            </a:xfrm>
            <a:prstGeom prst="chevron">
              <a:avLst/>
            </a:prstGeom>
            <a:solidFill>
              <a:schemeClr val="bg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endParaRPr>
            </a:p>
          </p:txBody>
        </p:sp>
      </p:grpSp>
      <p:sp>
        <p:nvSpPr>
          <p:cNvPr id="15" name="Rounded Rectangle 14"/>
          <p:cNvSpPr/>
          <p:nvPr/>
        </p:nvSpPr>
        <p:spPr>
          <a:xfrm>
            <a:off x="457200" y="3191930"/>
            <a:ext cx="2057400" cy="660400"/>
          </a:xfrm>
          <a:prstGeom prst="roundRect">
            <a:avLst/>
          </a:prstGeom>
          <a:gradFill flip="none" rotWithShape="1">
            <a:gsLst>
              <a:gs pos="0">
                <a:schemeClr val="accent1">
                  <a:lumMod val="75000"/>
                </a:schemeClr>
              </a:gs>
              <a:gs pos="99000">
                <a:schemeClr val="accent1"/>
              </a:gs>
            </a:gsLst>
            <a:lin ang="0" scaled="1"/>
            <a:tileRect/>
          </a:gradFill>
          <a:ln w="25400" cap="flat" cmpd="sng" algn="ctr">
            <a:solidFill>
              <a:schemeClr val="lt1"/>
            </a:solidFill>
            <a:prstDash val="solid"/>
            <a:round/>
            <a:headEnd type="none" w="med" len="med"/>
            <a:tailEnd type="none" w="med" len="med"/>
          </a:ln>
          <a:effectLst>
            <a:outerShdw blurRad="40000" dist="20000" dir="5400000" rotWithShape="0">
              <a:srgbClr val="000000">
                <a:alpha val="38000"/>
              </a:srgbClr>
            </a:outerShdw>
          </a:effectLst>
        </p:spPr>
        <p:style>
          <a:lnRef idx="3">
            <a:schemeClr val="lt1"/>
          </a:lnRef>
          <a:fillRef idx="1">
            <a:schemeClr val="accent1"/>
          </a:fillRef>
          <a:effectRef idx="1">
            <a:schemeClr val="accent1"/>
          </a:effectRef>
          <a:fontRef idx="minor">
            <a:schemeClr val="lt1"/>
          </a:fontRef>
        </p:style>
        <p:txBody>
          <a:bodyPr rtlCol="0" anchor="ctr"/>
          <a:lstStyle/>
          <a:p>
            <a:pPr algn="ctr"/>
            <a:r>
              <a:rPr lang="en-US" sz="1400" b="1" cap="all" dirty="0" smtClean="0">
                <a:solidFill>
                  <a:schemeClr val="tx1"/>
                </a:solidFill>
                <a:cs typeface="Georgia"/>
              </a:rPr>
              <a:t>Let’s talk about…</a:t>
            </a:r>
          </a:p>
        </p:txBody>
      </p:sp>
      <p:sp>
        <p:nvSpPr>
          <p:cNvPr id="16" name="Rounded Rectangle 15"/>
          <p:cNvSpPr/>
          <p:nvPr/>
        </p:nvSpPr>
        <p:spPr>
          <a:xfrm>
            <a:off x="3276600" y="2133600"/>
            <a:ext cx="2057400" cy="660400"/>
          </a:xfrm>
          <a:prstGeom prst="roundRect">
            <a:avLst/>
          </a:prstGeom>
          <a:gradFill flip="none" rotWithShape="1">
            <a:gsLst>
              <a:gs pos="0">
                <a:schemeClr val="accent1">
                  <a:lumMod val="75000"/>
                </a:schemeClr>
              </a:gs>
              <a:gs pos="99000">
                <a:schemeClr val="accent1"/>
              </a:gs>
            </a:gsLst>
            <a:lin ang="0" scaled="1"/>
            <a:tileRect/>
          </a:gradFill>
          <a:ln w="25400" cap="flat" cmpd="sng" algn="ctr">
            <a:solidFill>
              <a:schemeClr val="lt1"/>
            </a:solidFill>
            <a:prstDash val="solid"/>
            <a:round/>
            <a:headEnd type="none" w="med" len="med"/>
            <a:tailEnd type="none" w="med" len="med"/>
          </a:ln>
          <a:effectLst>
            <a:outerShdw blurRad="40000" dist="20000" dir="5400000" rotWithShape="0">
              <a:srgbClr val="000000">
                <a:alpha val="38000"/>
              </a:srgbClr>
            </a:outerShdw>
          </a:effectLst>
        </p:spPr>
        <p:style>
          <a:lnRef idx="3">
            <a:schemeClr val="lt1"/>
          </a:lnRef>
          <a:fillRef idx="1">
            <a:schemeClr val="accent1"/>
          </a:fillRef>
          <a:effectRef idx="1">
            <a:schemeClr val="accent1"/>
          </a:effectRef>
          <a:fontRef idx="minor">
            <a:schemeClr val="lt1"/>
          </a:fontRef>
        </p:style>
        <p:txBody>
          <a:bodyPr rtlCol="0" anchor="ctr"/>
          <a:lstStyle/>
          <a:p>
            <a:pPr lvl="0" algn="ctr"/>
            <a:r>
              <a:rPr lang="en-US" sz="1400" b="1" cap="all" dirty="0" smtClean="0">
                <a:solidFill>
                  <a:schemeClr val="tx1"/>
                </a:solidFill>
                <a:cs typeface="Georgia"/>
              </a:rPr>
              <a:t>So the issue is…</a:t>
            </a:r>
            <a:endParaRPr lang="en-US" sz="1400" b="1" cap="all" dirty="0">
              <a:solidFill>
                <a:schemeClr val="tx1"/>
              </a:solidFill>
              <a:cs typeface="Georgia"/>
            </a:endParaRPr>
          </a:p>
        </p:txBody>
      </p:sp>
      <p:sp>
        <p:nvSpPr>
          <p:cNvPr id="17" name="Rounded Rectangle 16"/>
          <p:cNvSpPr/>
          <p:nvPr/>
        </p:nvSpPr>
        <p:spPr>
          <a:xfrm>
            <a:off x="2018190" y="4258733"/>
            <a:ext cx="2057400" cy="660400"/>
          </a:xfrm>
          <a:prstGeom prst="roundRect">
            <a:avLst/>
          </a:prstGeom>
          <a:gradFill flip="none" rotWithShape="1">
            <a:gsLst>
              <a:gs pos="0">
                <a:schemeClr val="accent1">
                  <a:lumMod val="75000"/>
                </a:schemeClr>
              </a:gs>
              <a:gs pos="99000">
                <a:schemeClr val="accent1"/>
              </a:gs>
            </a:gsLst>
            <a:lin ang="0" scaled="1"/>
            <a:tileRect/>
          </a:gradFill>
          <a:ln w="25400" cap="flat" cmpd="sng" algn="ctr">
            <a:solidFill>
              <a:schemeClr val="lt1"/>
            </a:solidFill>
            <a:prstDash val="solid"/>
            <a:round/>
            <a:headEnd type="none" w="med" len="med"/>
            <a:tailEnd type="none" w="med" len="med"/>
          </a:ln>
          <a:effectLst>
            <a:outerShdw blurRad="40000" dist="20000" dir="5400000" rotWithShape="0">
              <a:srgbClr val="000000">
                <a:alpha val="38000"/>
              </a:srgbClr>
            </a:outerShdw>
          </a:effectLst>
        </p:spPr>
        <p:style>
          <a:lnRef idx="3">
            <a:schemeClr val="lt1"/>
          </a:lnRef>
          <a:fillRef idx="1">
            <a:schemeClr val="accent1"/>
          </a:fillRef>
          <a:effectRef idx="1">
            <a:schemeClr val="accent1"/>
          </a:effectRef>
          <a:fontRef idx="minor">
            <a:schemeClr val="lt1"/>
          </a:fontRef>
        </p:style>
        <p:txBody>
          <a:bodyPr rtlCol="0" anchor="ctr"/>
          <a:lstStyle/>
          <a:p>
            <a:pPr algn="ctr"/>
            <a:r>
              <a:rPr lang="en-US" sz="1400" b="1" cap="all" dirty="0" smtClean="0">
                <a:solidFill>
                  <a:schemeClr val="tx1"/>
                </a:solidFill>
                <a:cs typeface="Georgia"/>
              </a:rPr>
              <a:t>tell me more…</a:t>
            </a:r>
          </a:p>
        </p:txBody>
      </p:sp>
      <p:sp>
        <p:nvSpPr>
          <p:cNvPr id="18" name="Rounded Rectangle 17"/>
          <p:cNvSpPr/>
          <p:nvPr/>
        </p:nvSpPr>
        <p:spPr>
          <a:xfrm>
            <a:off x="5334000" y="4258733"/>
            <a:ext cx="2057400" cy="660400"/>
          </a:xfrm>
          <a:prstGeom prst="roundRect">
            <a:avLst/>
          </a:prstGeom>
          <a:gradFill flip="none" rotWithShape="1">
            <a:gsLst>
              <a:gs pos="0">
                <a:schemeClr val="accent1">
                  <a:lumMod val="75000"/>
                </a:schemeClr>
              </a:gs>
              <a:gs pos="99000">
                <a:schemeClr val="accent1"/>
              </a:gs>
            </a:gsLst>
            <a:lin ang="0" scaled="1"/>
            <a:tileRect/>
          </a:gradFill>
          <a:ln w="25400" cap="flat" cmpd="sng" algn="ctr">
            <a:solidFill>
              <a:schemeClr val="lt1"/>
            </a:solidFill>
            <a:prstDash val="solid"/>
            <a:round/>
            <a:headEnd type="none" w="med" len="med"/>
            <a:tailEnd type="none" w="med" len="med"/>
          </a:ln>
          <a:effectLst>
            <a:outerShdw blurRad="40000" dist="20000" dir="5400000" rotWithShape="0">
              <a:srgbClr val="000000">
                <a:alpha val="38000"/>
              </a:srgbClr>
            </a:outerShdw>
          </a:effectLst>
        </p:spPr>
        <p:style>
          <a:lnRef idx="3">
            <a:schemeClr val="lt1"/>
          </a:lnRef>
          <a:fillRef idx="1">
            <a:schemeClr val="accent1"/>
          </a:fillRef>
          <a:effectRef idx="1">
            <a:schemeClr val="accent1"/>
          </a:effectRef>
          <a:fontRef idx="minor">
            <a:schemeClr val="lt1"/>
          </a:fontRef>
        </p:style>
        <p:txBody>
          <a:bodyPr rtlCol="0" anchor="ctr"/>
          <a:lstStyle/>
          <a:p>
            <a:pPr algn="ctr"/>
            <a:r>
              <a:rPr lang="en-US" sz="1400" b="1" cap="all" dirty="0" smtClean="0">
                <a:solidFill>
                  <a:schemeClr val="tx1"/>
                </a:solidFill>
                <a:cs typeface="Georgia"/>
              </a:rPr>
              <a:t>I suggest we…</a:t>
            </a:r>
          </a:p>
        </p:txBody>
      </p:sp>
      <p:sp>
        <p:nvSpPr>
          <p:cNvPr id="19" name="Rounded Rectangle 18"/>
          <p:cNvSpPr/>
          <p:nvPr/>
        </p:nvSpPr>
        <p:spPr>
          <a:xfrm>
            <a:off x="6515100" y="3090333"/>
            <a:ext cx="2057400" cy="660400"/>
          </a:xfrm>
          <a:prstGeom prst="roundRect">
            <a:avLst/>
          </a:prstGeom>
          <a:gradFill flip="none" rotWithShape="1">
            <a:gsLst>
              <a:gs pos="0">
                <a:schemeClr val="accent1">
                  <a:lumMod val="75000"/>
                </a:schemeClr>
              </a:gs>
              <a:gs pos="99000">
                <a:schemeClr val="accent1"/>
              </a:gs>
            </a:gsLst>
            <a:lin ang="0" scaled="1"/>
            <a:tileRect/>
          </a:gradFill>
          <a:ln w="25400" cap="flat" cmpd="sng" algn="ctr">
            <a:solidFill>
              <a:schemeClr val="lt1"/>
            </a:solidFill>
            <a:prstDash val="solid"/>
            <a:round/>
            <a:headEnd type="none" w="med" len="med"/>
            <a:tailEnd type="none" w="med" len="med"/>
          </a:ln>
          <a:effectLst>
            <a:outerShdw blurRad="40000" dist="20000" dir="5400000" rotWithShape="0">
              <a:srgbClr val="000000">
                <a:alpha val="38000"/>
              </a:srgbClr>
            </a:outerShdw>
          </a:effectLst>
        </p:spPr>
        <p:style>
          <a:lnRef idx="3">
            <a:schemeClr val="lt1"/>
          </a:lnRef>
          <a:fillRef idx="1">
            <a:schemeClr val="accent1"/>
          </a:fillRef>
          <a:effectRef idx="1">
            <a:schemeClr val="accent1"/>
          </a:effectRef>
          <a:fontRef idx="minor">
            <a:schemeClr val="lt1"/>
          </a:fontRef>
        </p:style>
        <p:txBody>
          <a:bodyPr rtlCol="0" anchor="ctr"/>
          <a:lstStyle/>
          <a:p>
            <a:pPr algn="ctr"/>
            <a:r>
              <a:rPr lang="en-US" sz="1400" b="1" cap="all" dirty="0" smtClean="0">
                <a:solidFill>
                  <a:schemeClr val="tx1"/>
                </a:solidFill>
                <a:cs typeface="Georgia"/>
              </a:rPr>
              <a:t>Let’s imagine…</a:t>
            </a: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 name="Title 1"/>
          <p:cNvSpPr>
            <a:spLocks noGrp="1"/>
          </p:cNvSpPr>
          <p:nvPr>
            <p:ph type="title"/>
          </p:nvPr>
        </p:nvSpPr>
        <p:spPr/>
        <p:txBody>
          <a:bodyPr/>
          <a:lstStyle/>
          <a:p>
            <a:r>
              <a:rPr lang="en-US" dirty="0"/>
              <a:t>Trust </a:t>
            </a:r>
            <a:r>
              <a:rPr lang="en-US" dirty="0" smtClean="0"/>
              <a:t>Creation Process</a:t>
            </a:r>
            <a:endParaRPr lang="en-US" dirty="0"/>
          </a:p>
        </p:txBody>
      </p:sp>
      <p:sp>
        <p:nvSpPr>
          <p:cNvPr id="6" name="Text Placeholder 2"/>
          <p:cNvSpPr>
            <a:spLocks noGrp="1"/>
          </p:cNvSpPr>
          <p:nvPr>
            <p:ph type="body" sz="quarter" idx="13"/>
          </p:nvPr>
        </p:nvSpPr>
        <p:spPr/>
        <p:txBody>
          <a:bodyPr/>
          <a:lstStyle/>
          <a:p>
            <a:r>
              <a:rPr lang="en-US" dirty="0" smtClean="0"/>
              <a:t>Model number two</a:t>
            </a:r>
          </a:p>
          <a:p>
            <a:endParaRPr lang="en-US" dirty="0"/>
          </a:p>
        </p:txBody>
      </p:sp>
      <p:cxnSp>
        <p:nvCxnSpPr>
          <p:cNvPr id="7" name="Straight Connector 6"/>
          <p:cNvCxnSpPr/>
          <p:nvPr/>
        </p:nvCxnSpPr>
        <p:spPr>
          <a:xfrm rot="10800000">
            <a:off x="203200" y="4508502"/>
            <a:ext cx="8763004" cy="2"/>
          </a:xfrm>
          <a:prstGeom prst="line">
            <a:avLst/>
          </a:prstGeom>
          <a:ln w="25400" cap="rnd" cmpd="sng" algn="ctr">
            <a:solidFill>
              <a:srgbClr val="FFFFFF"/>
            </a:solidFill>
            <a:prstDash val="solid"/>
            <a:round/>
            <a:headEnd type="triangle" w="lg" len="lg"/>
            <a:tailEnd type="none" w="med" len="med"/>
          </a:ln>
        </p:spPr>
        <p:style>
          <a:lnRef idx="2">
            <a:schemeClr val="accent1"/>
          </a:lnRef>
          <a:fillRef idx="0">
            <a:schemeClr val="accent1"/>
          </a:fillRef>
          <a:effectRef idx="1">
            <a:schemeClr val="accent1"/>
          </a:effectRef>
          <a:fontRef idx="minor">
            <a:schemeClr val="tx1"/>
          </a:fontRef>
        </p:style>
      </p:cxnSp>
      <p:sp>
        <p:nvSpPr>
          <p:cNvPr id="8" name="Rounded Rectangle 7"/>
          <p:cNvSpPr/>
          <p:nvPr/>
        </p:nvSpPr>
        <p:spPr>
          <a:xfrm>
            <a:off x="457200" y="4038600"/>
            <a:ext cx="1553841" cy="889000"/>
          </a:xfrm>
          <a:prstGeom prst="roundRect">
            <a:avLst/>
          </a:prstGeom>
          <a:gradFill flip="none" rotWithShape="1">
            <a:gsLst>
              <a:gs pos="0">
                <a:schemeClr val="accent1">
                  <a:lumMod val="75000"/>
                </a:schemeClr>
              </a:gs>
              <a:gs pos="99000">
                <a:schemeClr val="accent1"/>
              </a:gs>
            </a:gsLst>
            <a:lin ang="0" scaled="1"/>
            <a:tileRect/>
          </a:gradFill>
          <a:ln w="25400" cap="flat" cmpd="sng" algn="ctr">
            <a:solidFill>
              <a:schemeClr val="lt1"/>
            </a:solidFill>
            <a:prstDash val="solid"/>
            <a:round/>
            <a:headEnd type="none" w="med" len="med"/>
            <a:tailEnd type="none" w="med" len="med"/>
          </a:ln>
          <a:effectLst>
            <a:outerShdw blurRad="40000" dist="20000" dir="5400000" rotWithShape="0">
              <a:srgbClr val="000000">
                <a:alpha val="38000"/>
              </a:srgbClr>
            </a:outerShdw>
          </a:effectLst>
        </p:spPr>
        <p:style>
          <a:lnRef idx="3">
            <a:schemeClr val="lt1"/>
          </a:lnRef>
          <a:fillRef idx="1">
            <a:schemeClr val="accent1"/>
          </a:fillRef>
          <a:effectRef idx="1">
            <a:schemeClr val="accent1"/>
          </a:effectRef>
          <a:fontRef idx="minor">
            <a:schemeClr val="lt1"/>
          </a:fontRef>
        </p:style>
        <p:txBody>
          <a:bodyPr rtlCol="0" anchor="ctr"/>
          <a:lstStyle/>
          <a:p>
            <a:pPr algn="ctr"/>
            <a:r>
              <a:rPr lang="en-US" sz="1400" b="1" cap="all" dirty="0" smtClean="0">
                <a:solidFill>
                  <a:schemeClr val="tx1"/>
                </a:solidFill>
                <a:cs typeface="Georgia"/>
              </a:rPr>
              <a:t>Let’s talk about…</a:t>
            </a:r>
          </a:p>
        </p:txBody>
      </p:sp>
      <p:sp>
        <p:nvSpPr>
          <p:cNvPr id="9" name="Rounded Rectangle 8"/>
          <p:cNvSpPr/>
          <p:nvPr/>
        </p:nvSpPr>
        <p:spPr>
          <a:xfrm>
            <a:off x="2126140" y="4038600"/>
            <a:ext cx="1553841" cy="889000"/>
          </a:xfrm>
          <a:prstGeom prst="roundRect">
            <a:avLst/>
          </a:prstGeom>
          <a:gradFill flip="none" rotWithShape="1">
            <a:gsLst>
              <a:gs pos="0">
                <a:schemeClr val="accent1">
                  <a:lumMod val="75000"/>
                </a:schemeClr>
              </a:gs>
              <a:gs pos="99000">
                <a:schemeClr val="accent1"/>
              </a:gs>
            </a:gsLst>
            <a:lin ang="0" scaled="1"/>
            <a:tileRect/>
          </a:gradFill>
          <a:ln w="25400" cap="flat" cmpd="sng" algn="ctr">
            <a:solidFill>
              <a:schemeClr val="lt1"/>
            </a:solidFill>
            <a:prstDash val="solid"/>
            <a:round/>
            <a:headEnd type="none" w="med" len="med"/>
            <a:tailEnd type="none" w="med" len="med"/>
          </a:ln>
          <a:effectLst>
            <a:outerShdw blurRad="40000" dist="20000" dir="5400000" rotWithShape="0">
              <a:srgbClr val="000000">
                <a:alpha val="38000"/>
              </a:srgbClr>
            </a:outerShdw>
          </a:effectLst>
        </p:spPr>
        <p:style>
          <a:lnRef idx="3">
            <a:schemeClr val="lt1"/>
          </a:lnRef>
          <a:fillRef idx="1">
            <a:schemeClr val="accent1"/>
          </a:fillRef>
          <a:effectRef idx="1">
            <a:schemeClr val="accent1"/>
          </a:effectRef>
          <a:fontRef idx="minor">
            <a:schemeClr val="lt1"/>
          </a:fontRef>
        </p:style>
        <p:txBody>
          <a:bodyPr rtlCol="0" anchor="ctr"/>
          <a:lstStyle/>
          <a:p>
            <a:pPr algn="ctr"/>
            <a:r>
              <a:rPr lang="en-US" sz="1400" b="1" cap="all" dirty="0" smtClean="0">
                <a:solidFill>
                  <a:schemeClr val="tx1"/>
                </a:solidFill>
                <a:cs typeface="Georgia"/>
              </a:rPr>
              <a:t>Tell me more…</a:t>
            </a:r>
          </a:p>
        </p:txBody>
      </p:sp>
      <p:sp>
        <p:nvSpPr>
          <p:cNvPr id="10" name="Rounded Rectangle 9"/>
          <p:cNvSpPr/>
          <p:nvPr/>
        </p:nvSpPr>
        <p:spPr>
          <a:xfrm>
            <a:off x="3795080" y="4038600"/>
            <a:ext cx="1553841" cy="889000"/>
          </a:xfrm>
          <a:prstGeom prst="roundRect">
            <a:avLst/>
          </a:prstGeom>
          <a:gradFill flip="none" rotWithShape="1">
            <a:gsLst>
              <a:gs pos="0">
                <a:schemeClr val="accent1"/>
              </a:gs>
              <a:gs pos="100000">
                <a:srgbClr val="909898"/>
              </a:gs>
            </a:gsLst>
            <a:lin ang="0" scaled="1"/>
            <a:tileRect/>
          </a:gradFill>
          <a:ln w="25400" cap="flat" cmpd="sng" algn="ctr">
            <a:solidFill>
              <a:schemeClr val="lt1"/>
            </a:solidFill>
            <a:prstDash val="solid"/>
            <a:round/>
            <a:headEnd type="none" w="med" len="med"/>
            <a:tailEnd type="none" w="med" len="med"/>
          </a:ln>
          <a:effectLst>
            <a:outerShdw blurRad="40000" dist="20000" dir="5400000" rotWithShape="0">
              <a:srgbClr val="000000">
                <a:alpha val="38000"/>
              </a:srgbClr>
            </a:outerShdw>
          </a:effectLst>
        </p:spPr>
        <p:style>
          <a:lnRef idx="3">
            <a:schemeClr val="lt1"/>
          </a:lnRef>
          <a:fillRef idx="1">
            <a:schemeClr val="accent1"/>
          </a:fillRef>
          <a:effectRef idx="1">
            <a:schemeClr val="accent1"/>
          </a:effectRef>
          <a:fontRef idx="minor">
            <a:schemeClr val="lt1"/>
          </a:fontRef>
        </p:style>
        <p:txBody>
          <a:bodyPr rtlCol="0" anchor="ctr"/>
          <a:lstStyle/>
          <a:p>
            <a:pPr algn="ctr"/>
            <a:r>
              <a:rPr lang="en-US" sz="1400" b="1" cap="all" dirty="0" smtClean="0">
                <a:solidFill>
                  <a:schemeClr val="tx1"/>
                </a:solidFill>
                <a:cs typeface="Georgia"/>
              </a:rPr>
              <a:t>So the </a:t>
            </a:r>
            <a:br>
              <a:rPr lang="en-US" sz="1400" b="1" cap="all" dirty="0" smtClean="0">
                <a:solidFill>
                  <a:schemeClr val="tx1"/>
                </a:solidFill>
                <a:cs typeface="Georgia"/>
              </a:rPr>
            </a:br>
            <a:r>
              <a:rPr lang="en-US" sz="1400" b="1" cap="all" dirty="0" smtClean="0">
                <a:solidFill>
                  <a:schemeClr val="tx1"/>
                </a:solidFill>
                <a:cs typeface="Georgia"/>
              </a:rPr>
              <a:t>issue is…</a:t>
            </a:r>
          </a:p>
        </p:txBody>
      </p:sp>
      <p:sp>
        <p:nvSpPr>
          <p:cNvPr id="11" name="Rounded Rectangle 10"/>
          <p:cNvSpPr/>
          <p:nvPr/>
        </p:nvSpPr>
        <p:spPr>
          <a:xfrm>
            <a:off x="5464020" y="4038600"/>
            <a:ext cx="1553841" cy="889000"/>
          </a:xfrm>
          <a:prstGeom prst="roundRect">
            <a:avLst/>
          </a:prstGeom>
          <a:gradFill flip="none" rotWithShape="1">
            <a:gsLst>
              <a:gs pos="0">
                <a:srgbClr val="858E8E"/>
              </a:gs>
              <a:gs pos="99000">
                <a:srgbClr val="9BA8A6"/>
              </a:gs>
            </a:gsLst>
            <a:lin ang="0" scaled="1"/>
            <a:tileRect/>
          </a:gradFill>
          <a:ln w="25400" cap="flat" cmpd="sng" algn="ctr">
            <a:solidFill>
              <a:schemeClr val="lt1"/>
            </a:solidFill>
            <a:prstDash val="solid"/>
            <a:round/>
            <a:headEnd type="none" w="med" len="med"/>
            <a:tailEnd type="none" w="med" len="med"/>
          </a:ln>
          <a:effectLst>
            <a:outerShdw blurRad="40000" dist="20000" dir="5400000" rotWithShape="0">
              <a:srgbClr val="000000">
                <a:alpha val="38000"/>
              </a:srgbClr>
            </a:outerShdw>
          </a:effectLst>
        </p:spPr>
        <p:style>
          <a:lnRef idx="3">
            <a:schemeClr val="lt1"/>
          </a:lnRef>
          <a:fillRef idx="1">
            <a:schemeClr val="accent1"/>
          </a:fillRef>
          <a:effectRef idx="1">
            <a:schemeClr val="accent1"/>
          </a:effectRef>
          <a:fontRef idx="minor">
            <a:schemeClr val="lt1"/>
          </a:fontRef>
        </p:style>
        <p:txBody>
          <a:bodyPr rtlCol="0" anchor="ctr"/>
          <a:lstStyle/>
          <a:p>
            <a:pPr algn="ctr"/>
            <a:r>
              <a:rPr lang="en-US" sz="1400" b="1" cap="all" dirty="0" smtClean="0">
                <a:solidFill>
                  <a:schemeClr val="tx1"/>
                </a:solidFill>
                <a:cs typeface="Georgia"/>
              </a:rPr>
              <a:t>Let’s imagine…</a:t>
            </a:r>
          </a:p>
        </p:txBody>
      </p:sp>
      <p:sp>
        <p:nvSpPr>
          <p:cNvPr id="12" name="Rounded Rectangle 11"/>
          <p:cNvSpPr/>
          <p:nvPr/>
        </p:nvSpPr>
        <p:spPr>
          <a:xfrm>
            <a:off x="7132959" y="4038600"/>
            <a:ext cx="1553841" cy="889000"/>
          </a:xfrm>
          <a:prstGeom prst="roundRect">
            <a:avLst/>
          </a:prstGeom>
          <a:gradFill flip="none" rotWithShape="1">
            <a:gsLst>
              <a:gs pos="0">
                <a:srgbClr val="858E8E"/>
              </a:gs>
              <a:gs pos="99000">
                <a:srgbClr val="9BA8A6"/>
              </a:gs>
            </a:gsLst>
            <a:lin ang="0" scaled="1"/>
            <a:tileRect/>
          </a:gradFill>
          <a:ln w="25400" cap="flat" cmpd="sng" algn="ctr">
            <a:solidFill>
              <a:schemeClr val="lt1"/>
            </a:solidFill>
            <a:prstDash val="solid"/>
            <a:round/>
            <a:headEnd type="none" w="med" len="med"/>
            <a:tailEnd type="none" w="med" len="med"/>
          </a:ln>
          <a:effectLst>
            <a:outerShdw blurRad="40000" dist="20000" dir="5400000" rotWithShape="0">
              <a:srgbClr val="000000">
                <a:alpha val="38000"/>
              </a:srgbClr>
            </a:outerShdw>
          </a:effectLst>
        </p:spPr>
        <p:style>
          <a:lnRef idx="3">
            <a:schemeClr val="lt1"/>
          </a:lnRef>
          <a:fillRef idx="1">
            <a:schemeClr val="accent1"/>
          </a:fillRef>
          <a:effectRef idx="1">
            <a:schemeClr val="accent1"/>
          </a:effectRef>
          <a:fontRef idx="minor">
            <a:schemeClr val="lt1"/>
          </a:fontRef>
        </p:style>
        <p:txBody>
          <a:bodyPr rtlCol="0" anchor="ctr"/>
          <a:lstStyle/>
          <a:p>
            <a:pPr algn="ctr"/>
            <a:r>
              <a:rPr lang="en-US" sz="1400" b="1" cap="all" dirty="0" smtClean="0">
                <a:solidFill>
                  <a:schemeClr val="tx1"/>
                </a:solidFill>
                <a:cs typeface="Georgia"/>
              </a:rPr>
              <a:t>I suggest we…</a:t>
            </a:r>
          </a:p>
        </p:txBody>
      </p:sp>
      <p:sp>
        <p:nvSpPr>
          <p:cNvPr id="13" name="Rounded Rectangle 12"/>
          <p:cNvSpPr/>
          <p:nvPr/>
        </p:nvSpPr>
        <p:spPr>
          <a:xfrm>
            <a:off x="457200" y="2362200"/>
            <a:ext cx="1553841" cy="457200"/>
          </a:xfrm>
          <a:prstGeom prst="roundRect">
            <a:avLst/>
          </a:prstGeom>
          <a:gradFill flip="none" rotWithShape="1">
            <a:gsLst>
              <a:gs pos="0">
                <a:schemeClr val="accent1">
                  <a:lumMod val="75000"/>
                </a:schemeClr>
              </a:gs>
              <a:gs pos="99000">
                <a:schemeClr val="accent1"/>
              </a:gs>
            </a:gsLst>
            <a:lin ang="0" scaled="1"/>
            <a:tileRect/>
          </a:gradFill>
          <a:ln w="25400" cap="flat" cmpd="sng" algn="ctr">
            <a:solidFill>
              <a:schemeClr val="bg1"/>
            </a:solidFill>
            <a:prstDash val="solid"/>
            <a:round/>
            <a:headEnd type="none" w="med" len="med"/>
            <a:tailEnd type="none" w="med" len="med"/>
          </a:ln>
          <a:effectLst>
            <a:outerShdw blurRad="40000" dist="20000" dir="5400000" rotWithShape="0">
              <a:srgbClr val="000000">
                <a:alpha val="38000"/>
              </a:srgbClr>
            </a:outerShdw>
          </a:effectLst>
        </p:spPr>
        <p:style>
          <a:lnRef idx="3">
            <a:schemeClr val="lt1"/>
          </a:lnRef>
          <a:fillRef idx="1">
            <a:schemeClr val="accent1"/>
          </a:fillRef>
          <a:effectRef idx="1">
            <a:schemeClr val="accent1"/>
          </a:effectRef>
          <a:fontRef idx="minor">
            <a:schemeClr val="lt1"/>
          </a:fontRef>
        </p:style>
        <p:txBody>
          <a:bodyPr rtlCol="0" anchor="ctr"/>
          <a:lstStyle/>
          <a:p>
            <a:pPr algn="ctr">
              <a:defRPr/>
            </a:pPr>
            <a:r>
              <a:rPr lang="en-US" sz="1600" b="1" dirty="0" smtClean="0">
                <a:solidFill>
                  <a:schemeClr val="bg1"/>
                </a:solidFill>
                <a:cs typeface="Georgia"/>
              </a:rPr>
              <a:t>Engage</a:t>
            </a:r>
          </a:p>
        </p:txBody>
      </p:sp>
      <p:sp>
        <p:nvSpPr>
          <p:cNvPr id="14" name="Rounded Rectangle 13"/>
          <p:cNvSpPr/>
          <p:nvPr/>
        </p:nvSpPr>
        <p:spPr>
          <a:xfrm>
            <a:off x="2126140" y="2514600"/>
            <a:ext cx="1553841" cy="457200"/>
          </a:xfrm>
          <a:prstGeom prst="roundRect">
            <a:avLst/>
          </a:prstGeom>
          <a:gradFill flip="none" rotWithShape="1">
            <a:gsLst>
              <a:gs pos="0">
                <a:schemeClr val="accent1">
                  <a:lumMod val="75000"/>
                </a:schemeClr>
              </a:gs>
              <a:gs pos="99000">
                <a:schemeClr val="accent1"/>
              </a:gs>
            </a:gsLst>
            <a:lin ang="0" scaled="1"/>
            <a:tileRect/>
          </a:gradFill>
          <a:ln w="25400" cap="flat" cmpd="sng" algn="ctr">
            <a:solidFill>
              <a:schemeClr val="bg1"/>
            </a:solidFill>
            <a:prstDash val="solid"/>
            <a:round/>
            <a:headEnd type="none" w="med" len="med"/>
            <a:tailEnd type="none" w="med" len="med"/>
          </a:ln>
          <a:effectLst>
            <a:outerShdw blurRad="40000" dist="20000" dir="5400000" rotWithShape="0">
              <a:srgbClr val="000000">
                <a:alpha val="38000"/>
              </a:srgbClr>
            </a:outerShdw>
          </a:effectLst>
        </p:spPr>
        <p:style>
          <a:lnRef idx="3">
            <a:schemeClr val="lt1"/>
          </a:lnRef>
          <a:fillRef idx="1">
            <a:schemeClr val="accent1"/>
          </a:fillRef>
          <a:effectRef idx="1">
            <a:schemeClr val="accent1"/>
          </a:effectRef>
          <a:fontRef idx="minor">
            <a:schemeClr val="lt1"/>
          </a:fontRef>
        </p:style>
        <p:txBody>
          <a:bodyPr rtlCol="0" anchor="ctr"/>
          <a:lstStyle/>
          <a:p>
            <a:pPr algn="ctr">
              <a:defRPr/>
            </a:pPr>
            <a:r>
              <a:rPr lang="en-US" sz="1600" b="1" dirty="0" smtClean="0">
                <a:solidFill>
                  <a:schemeClr val="bg1"/>
                </a:solidFill>
                <a:cs typeface="Georgia"/>
              </a:rPr>
              <a:t>Listen</a:t>
            </a:r>
          </a:p>
        </p:txBody>
      </p:sp>
      <p:sp>
        <p:nvSpPr>
          <p:cNvPr id="15" name="Rounded Rectangle 14"/>
          <p:cNvSpPr/>
          <p:nvPr/>
        </p:nvSpPr>
        <p:spPr>
          <a:xfrm>
            <a:off x="3795080" y="2667000"/>
            <a:ext cx="1553841" cy="457200"/>
          </a:xfrm>
          <a:prstGeom prst="roundRect">
            <a:avLst/>
          </a:prstGeom>
          <a:gradFill flip="none" rotWithShape="1">
            <a:gsLst>
              <a:gs pos="0">
                <a:schemeClr val="accent1"/>
              </a:gs>
              <a:gs pos="100000">
                <a:srgbClr val="909898"/>
              </a:gs>
            </a:gsLst>
            <a:lin ang="0" scaled="1"/>
            <a:tileRect/>
          </a:gradFill>
          <a:ln w="25400" cap="flat" cmpd="sng" algn="ctr">
            <a:solidFill>
              <a:schemeClr val="bg1"/>
            </a:solidFill>
            <a:prstDash val="solid"/>
            <a:round/>
            <a:headEnd type="none" w="med" len="med"/>
            <a:tailEnd type="none" w="med" len="med"/>
          </a:ln>
          <a:effectLst>
            <a:outerShdw blurRad="40000" dist="20000" dir="5400000" rotWithShape="0">
              <a:srgbClr val="000000">
                <a:alpha val="38000"/>
              </a:srgbClr>
            </a:outerShdw>
          </a:effectLst>
        </p:spPr>
        <p:style>
          <a:lnRef idx="3">
            <a:schemeClr val="lt1"/>
          </a:lnRef>
          <a:fillRef idx="1">
            <a:schemeClr val="accent1"/>
          </a:fillRef>
          <a:effectRef idx="1">
            <a:schemeClr val="accent1"/>
          </a:effectRef>
          <a:fontRef idx="minor">
            <a:schemeClr val="lt1"/>
          </a:fontRef>
        </p:style>
        <p:txBody>
          <a:bodyPr rtlCol="0" anchor="ctr"/>
          <a:lstStyle/>
          <a:p>
            <a:pPr algn="ctr">
              <a:defRPr/>
            </a:pPr>
            <a:r>
              <a:rPr lang="en-US" sz="1600" b="1" dirty="0" smtClean="0">
                <a:solidFill>
                  <a:schemeClr val="bg1"/>
                </a:solidFill>
                <a:cs typeface="Georgia"/>
              </a:rPr>
              <a:t>Frame</a:t>
            </a:r>
          </a:p>
        </p:txBody>
      </p:sp>
      <p:sp>
        <p:nvSpPr>
          <p:cNvPr id="16" name="Rounded Rectangle 15"/>
          <p:cNvSpPr/>
          <p:nvPr/>
        </p:nvSpPr>
        <p:spPr>
          <a:xfrm>
            <a:off x="5464020" y="2819400"/>
            <a:ext cx="1553841" cy="457200"/>
          </a:xfrm>
          <a:prstGeom prst="roundRect">
            <a:avLst/>
          </a:prstGeom>
          <a:gradFill flip="none" rotWithShape="1">
            <a:gsLst>
              <a:gs pos="0">
                <a:srgbClr val="858E8E"/>
              </a:gs>
              <a:gs pos="99000">
                <a:srgbClr val="9BA8A6"/>
              </a:gs>
            </a:gsLst>
            <a:lin ang="0" scaled="1"/>
            <a:tileRect/>
          </a:gradFill>
          <a:ln w="25400" cap="flat" cmpd="sng" algn="ctr">
            <a:solidFill>
              <a:schemeClr val="bg1"/>
            </a:solidFill>
            <a:prstDash val="solid"/>
            <a:round/>
            <a:headEnd type="none" w="med" len="med"/>
            <a:tailEnd type="none" w="med" len="med"/>
          </a:ln>
          <a:effectLst>
            <a:outerShdw blurRad="40000" dist="20000" dir="5400000" rotWithShape="0">
              <a:srgbClr val="000000">
                <a:alpha val="38000"/>
              </a:srgbClr>
            </a:outerShdw>
          </a:effectLst>
        </p:spPr>
        <p:style>
          <a:lnRef idx="3">
            <a:schemeClr val="lt1"/>
          </a:lnRef>
          <a:fillRef idx="1">
            <a:schemeClr val="accent1"/>
          </a:fillRef>
          <a:effectRef idx="1">
            <a:schemeClr val="accent1"/>
          </a:effectRef>
          <a:fontRef idx="minor">
            <a:schemeClr val="lt1"/>
          </a:fontRef>
        </p:style>
        <p:txBody>
          <a:bodyPr rtlCol="0" anchor="ctr"/>
          <a:lstStyle/>
          <a:p>
            <a:pPr algn="ctr">
              <a:defRPr/>
            </a:pPr>
            <a:r>
              <a:rPr lang="en-US" sz="1600" b="1" dirty="0" smtClean="0">
                <a:solidFill>
                  <a:schemeClr val="bg1"/>
                </a:solidFill>
                <a:cs typeface="Georgia"/>
              </a:rPr>
              <a:t>Envision</a:t>
            </a:r>
          </a:p>
        </p:txBody>
      </p:sp>
      <p:sp>
        <p:nvSpPr>
          <p:cNvPr id="17" name="Rounded Rectangle 16"/>
          <p:cNvSpPr/>
          <p:nvPr/>
        </p:nvSpPr>
        <p:spPr>
          <a:xfrm>
            <a:off x="7132959" y="2895600"/>
            <a:ext cx="1553841" cy="457200"/>
          </a:xfrm>
          <a:prstGeom prst="roundRect">
            <a:avLst/>
          </a:prstGeom>
          <a:gradFill flip="none" rotWithShape="1">
            <a:gsLst>
              <a:gs pos="0">
                <a:srgbClr val="858E8E"/>
              </a:gs>
              <a:gs pos="99000">
                <a:srgbClr val="9BA8A6"/>
              </a:gs>
            </a:gsLst>
            <a:lin ang="0" scaled="1"/>
            <a:tileRect/>
          </a:gradFill>
          <a:ln w="25400" cap="flat" cmpd="sng" algn="ctr">
            <a:solidFill>
              <a:schemeClr val="bg1"/>
            </a:solidFill>
            <a:prstDash val="solid"/>
            <a:round/>
            <a:headEnd type="none" w="med" len="med"/>
            <a:tailEnd type="none" w="med" len="med"/>
          </a:ln>
          <a:effectLst>
            <a:outerShdw blurRad="40000" dist="20000" dir="5400000" rotWithShape="0">
              <a:srgbClr val="000000">
                <a:alpha val="38000"/>
              </a:srgbClr>
            </a:outerShdw>
          </a:effectLst>
        </p:spPr>
        <p:style>
          <a:lnRef idx="3">
            <a:schemeClr val="lt1"/>
          </a:lnRef>
          <a:fillRef idx="1">
            <a:schemeClr val="accent1"/>
          </a:fillRef>
          <a:effectRef idx="1">
            <a:schemeClr val="accent1"/>
          </a:effectRef>
          <a:fontRef idx="minor">
            <a:schemeClr val="lt1"/>
          </a:fontRef>
        </p:style>
        <p:txBody>
          <a:bodyPr rtlCol="0" anchor="ctr"/>
          <a:lstStyle/>
          <a:p>
            <a:pPr algn="ctr">
              <a:defRPr/>
            </a:pPr>
            <a:r>
              <a:rPr lang="en-US" sz="1600" b="1" dirty="0" smtClean="0">
                <a:solidFill>
                  <a:schemeClr val="bg1"/>
                </a:solidFill>
                <a:cs typeface="Georgia"/>
              </a:rPr>
              <a:t>Commit</a:t>
            </a:r>
          </a:p>
        </p:txBody>
      </p:sp>
      <p:cxnSp>
        <p:nvCxnSpPr>
          <p:cNvPr id="18" name="Straight Connector 17"/>
          <p:cNvCxnSpPr/>
          <p:nvPr/>
        </p:nvCxnSpPr>
        <p:spPr>
          <a:xfrm rot="5400000">
            <a:off x="741918" y="3313668"/>
            <a:ext cx="990600" cy="2064"/>
          </a:xfrm>
          <a:prstGeom prst="line">
            <a:avLst/>
          </a:prstGeom>
          <a:ln>
            <a:solidFill>
              <a:schemeClr val="bg1"/>
            </a:solidFill>
            <a:tailEnd type="triangle" w="lg" len="lg"/>
          </a:ln>
        </p:spPr>
        <p:style>
          <a:lnRef idx="2">
            <a:schemeClr val="accent1"/>
          </a:lnRef>
          <a:fillRef idx="0">
            <a:schemeClr val="accent1"/>
          </a:fillRef>
          <a:effectRef idx="1">
            <a:schemeClr val="accent1"/>
          </a:effectRef>
          <a:fontRef idx="minor">
            <a:schemeClr val="tx1"/>
          </a:fontRef>
        </p:style>
      </p:cxnSp>
      <p:cxnSp>
        <p:nvCxnSpPr>
          <p:cNvPr id="19" name="Straight Connector 18"/>
          <p:cNvCxnSpPr/>
          <p:nvPr/>
        </p:nvCxnSpPr>
        <p:spPr>
          <a:xfrm rot="5400000">
            <a:off x="2477691" y="3390027"/>
            <a:ext cx="838200" cy="1746"/>
          </a:xfrm>
          <a:prstGeom prst="line">
            <a:avLst/>
          </a:prstGeom>
          <a:ln>
            <a:solidFill>
              <a:schemeClr val="bg1"/>
            </a:solidFill>
            <a:tailEnd type="triangle" w="lg" len="lg"/>
          </a:ln>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rot="5400000">
            <a:off x="4230132" y="3466386"/>
            <a:ext cx="685800" cy="1429"/>
          </a:xfrm>
          <a:prstGeom prst="line">
            <a:avLst/>
          </a:prstGeom>
          <a:ln>
            <a:solidFill>
              <a:schemeClr val="bg1"/>
            </a:solidFill>
            <a:tailEnd type="triangle" w="lg" len="lg"/>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rot="5400000">
            <a:off x="5982296" y="3542467"/>
            <a:ext cx="533399" cy="1668"/>
          </a:xfrm>
          <a:prstGeom prst="line">
            <a:avLst/>
          </a:prstGeom>
          <a:ln>
            <a:solidFill>
              <a:schemeClr val="bg1"/>
            </a:solidFill>
            <a:tailEnd type="triangle" w="lg" len="lg"/>
          </a:ln>
        </p:spPr>
        <p:style>
          <a:lnRef idx="2">
            <a:schemeClr val="accent1"/>
          </a:lnRef>
          <a:fillRef idx="0">
            <a:schemeClr val="accent1"/>
          </a:fillRef>
          <a:effectRef idx="1">
            <a:schemeClr val="accent1"/>
          </a:effectRef>
          <a:fontRef idx="minor">
            <a:schemeClr val="tx1"/>
          </a:fontRef>
        </p:style>
      </p:cxnSp>
      <p:cxnSp>
        <p:nvCxnSpPr>
          <p:cNvPr id="22" name="Straight Connector 21"/>
          <p:cNvCxnSpPr/>
          <p:nvPr/>
        </p:nvCxnSpPr>
        <p:spPr>
          <a:xfrm rot="5400000">
            <a:off x="7697870" y="3581400"/>
            <a:ext cx="457199" cy="1588"/>
          </a:xfrm>
          <a:prstGeom prst="line">
            <a:avLst/>
          </a:prstGeom>
          <a:ln>
            <a:solidFill>
              <a:schemeClr val="bg1"/>
            </a:solidFill>
            <a:tailEnd type="triangle" w="lg" len="lg"/>
          </a:ln>
        </p:spPr>
        <p:style>
          <a:lnRef idx="2">
            <a:schemeClr val="accent1"/>
          </a:lnRef>
          <a:fillRef idx="0">
            <a:schemeClr val="accent1"/>
          </a:fillRef>
          <a:effectRef idx="1">
            <a:schemeClr val="accent1"/>
          </a:effectRef>
          <a:fontRef idx="minor">
            <a:schemeClr val="tx1"/>
          </a:fontRef>
        </p:style>
      </p:cxn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 name="Title 1"/>
          <p:cNvSpPr>
            <a:spLocks noGrp="1"/>
          </p:cNvSpPr>
          <p:nvPr>
            <p:ph type="title"/>
          </p:nvPr>
        </p:nvSpPr>
        <p:spPr/>
        <p:txBody>
          <a:bodyPr/>
          <a:lstStyle/>
          <a:p>
            <a:r>
              <a:rPr lang="en-US" dirty="0" smtClean="0"/>
              <a:t>Top Two Causes of Breakdown</a:t>
            </a:r>
            <a:endParaRPr lang="en-US" dirty="0"/>
          </a:p>
        </p:txBody>
      </p:sp>
      <p:grpSp>
        <p:nvGrpSpPr>
          <p:cNvPr id="2" name="Group 14"/>
          <p:cNvGrpSpPr>
            <a:grpSpLocks/>
          </p:cNvGrpSpPr>
          <p:nvPr/>
        </p:nvGrpSpPr>
        <p:grpSpPr bwMode="auto">
          <a:xfrm>
            <a:off x="685800" y="2514600"/>
            <a:ext cx="1828800" cy="2362200"/>
            <a:chOff x="1380" y="2502"/>
            <a:chExt cx="612" cy="1068"/>
          </a:xfrm>
        </p:grpSpPr>
        <p:pic>
          <p:nvPicPr>
            <p:cNvPr id="12" name="Picture 15"/>
            <p:cNvPicPr>
              <a:picLocks noChangeAspect="1" noChangeArrowheads="1"/>
            </p:cNvPicPr>
            <p:nvPr/>
          </p:nvPicPr>
          <p:blipFill>
            <a:blip r:embed="rId3"/>
            <a:srcRect/>
            <a:stretch>
              <a:fillRect/>
            </a:stretch>
          </p:blipFill>
          <p:spPr bwMode="auto">
            <a:xfrm>
              <a:off x="1464" y="2673"/>
              <a:ext cx="456" cy="702"/>
            </a:xfrm>
            <a:prstGeom prst="rect">
              <a:avLst/>
            </a:prstGeom>
            <a:noFill/>
            <a:ln w="12700">
              <a:noFill/>
              <a:miter lim="800000"/>
              <a:headEnd type="none" w="sm" len="sm"/>
              <a:tailEnd type="none" w="sm" len="sm"/>
            </a:ln>
          </p:spPr>
        </p:pic>
        <p:sp>
          <p:nvSpPr>
            <p:cNvPr id="13" name="Oval 16"/>
            <p:cNvSpPr>
              <a:spLocks noChangeArrowheads="1"/>
            </p:cNvSpPr>
            <p:nvPr/>
          </p:nvSpPr>
          <p:spPr bwMode="auto">
            <a:xfrm>
              <a:off x="1380" y="2502"/>
              <a:ext cx="612" cy="1068"/>
            </a:xfrm>
            <a:prstGeom prst="ellipse">
              <a:avLst/>
            </a:prstGeom>
            <a:noFill/>
            <a:ln w="28575">
              <a:solidFill>
                <a:schemeClr val="hlink"/>
              </a:solidFill>
              <a:round/>
              <a:headEnd type="none" w="sm" len="sm"/>
              <a:tailEnd type="none" w="sm" len="sm"/>
            </a:ln>
            <a:effectLst>
              <a:outerShdw dist="28398" dir="3806097" algn="ctr" rotWithShape="0">
                <a:schemeClr val="bg2"/>
              </a:outerShdw>
            </a:effectLst>
          </p:spPr>
          <p:txBody>
            <a:bodyPr wrap="none" anchor="ctr">
              <a:prstTxWarp prst="textNoShape">
                <a:avLst/>
              </a:prstTxWarp>
            </a:bodyPr>
            <a:lstStyle/>
            <a:p>
              <a:pPr eaLnBrk="0" hangingPunct="0">
                <a:defRPr/>
              </a:pPr>
              <a:endParaRPr lang="en-US" dirty="0">
                <a:latin typeface="Times" pitchFamily="-65" charset="0"/>
                <a:ea typeface="ＭＳ Ｐゴシック" pitchFamily="-112" charset="-128"/>
                <a:cs typeface="ＭＳ Ｐゴシック" pitchFamily="-112" charset="-128"/>
              </a:endParaRPr>
            </a:p>
          </p:txBody>
        </p:sp>
        <p:sp>
          <p:nvSpPr>
            <p:cNvPr id="14" name="Line 17"/>
            <p:cNvSpPr>
              <a:spLocks noChangeShapeType="1"/>
            </p:cNvSpPr>
            <p:nvPr/>
          </p:nvSpPr>
          <p:spPr bwMode="auto">
            <a:xfrm flipV="1">
              <a:off x="1458" y="2634"/>
              <a:ext cx="426" cy="750"/>
            </a:xfrm>
            <a:prstGeom prst="line">
              <a:avLst/>
            </a:prstGeom>
            <a:noFill/>
            <a:ln w="57150">
              <a:solidFill>
                <a:schemeClr val="hlink"/>
              </a:solidFill>
              <a:round/>
              <a:headEnd type="none" w="sm" len="sm"/>
              <a:tailEnd type="none" w="sm" len="sm"/>
            </a:ln>
          </p:spPr>
          <p:txBody>
            <a:bodyPr wrap="none" anchor="ctr">
              <a:prstTxWarp prst="textNoShape">
                <a:avLst/>
              </a:prstTxWarp>
            </a:bodyPr>
            <a:lstStyle/>
            <a:p>
              <a:endParaRPr lang="en-US"/>
            </a:p>
          </p:txBody>
        </p:sp>
      </p:grpSp>
      <p:pic>
        <p:nvPicPr>
          <p:cNvPr id="15" name="Picture 18"/>
          <p:cNvPicPr>
            <a:picLocks noChangeAspect="1" noChangeArrowheads="1"/>
          </p:cNvPicPr>
          <p:nvPr/>
        </p:nvPicPr>
        <p:blipFill>
          <a:blip r:embed="rId4"/>
          <a:srcRect/>
          <a:stretch>
            <a:fillRect/>
          </a:stretch>
        </p:blipFill>
        <p:spPr bwMode="auto">
          <a:xfrm>
            <a:off x="3286116" y="1952024"/>
            <a:ext cx="5815006" cy="3305776"/>
          </a:xfrm>
          <a:prstGeom prst="rect">
            <a:avLst/>
          </a:prstGeom>
          <a:noFill/>
          <a:ln w="12700">
            <a:noFill/>
            <a:miter lim="800000"/>
            <a:headEnd type="none" w="sm" len="sm"/>
            <a:tailEnd type="none" w="sm" len="sm"/>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ssolv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dissolve">
                                      <p:cBhvr>
                                        <p:cTn id="1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Case of the Law Firm </a:t>
            </a:r>
            <a:endParaRPr lang="en-US" dirty="0"/>
          </a:p>
        </p:txBody>
      </p:sp>
      <p:sp>
        <p:nvSpPr>
          <p:cNvPr id="3" name="Text Placeholder 2"/>
          <p:cNvSpPr>
            <a:spLocks noGrp="1"/>
          </p:cNvSpPr>
          <p:nvPr>
            <p:ph type="body" sz="quarter" idx="13"/>
          </p:nvPr>
        </p:nvSpPr>
        <p:spPr/>
        <p:txBody>
          <a:bodyPr/>
          <a:lstStyle/>
          <a:p>
            <a:r>
              <a:rPr lang="en-US" dirty="0" smtClean="0"/>
              <a:t>Proving your expertise</a:t>
            </a:r>
            <a:endParaRPr lang="en-US" dirty="0"/>
          </a:p>
        </p:txBody>
      </p:sp>
      <p:sp>
        <p:nvSpPr>
          <p:cNvPr id="7" name="Content Placeholder 6"/>
          <p:cNvSpPr>
            <a:spLocks noGrp="1"/>
          </p:cNvSpPr>
          <p:nvPr>
            <p:ph sz="quarter" idx="14"/>
          </p:nvPr>
        </p:nvSpPr>
        <p:spPr>
          <a:xfrm>
            <a:off x="457200" y="2819400"/>
            <a:ext cx="3733800" cy="2133600"/>
          </a:xfrm>
        </p:spPr>
        <p:txBody>
          <a:bodyPr vert="horz" lIns="91440" tIns="45720" rIns="91440" bIns="45720" rtlCol="0">
            <a:normAutofit/>
          </a:bodyPr>
          <a:lstStyle/>
          <a:p>
            <a:pPr marL="0" lvl="1" indent="0">
              <a:buNone/>
              <a:defRPr/>
            </a:pPr>
            <a:endParaRPr lang="en-US" sz="2400" dirty="0" smtClean="0">
              <a:ea typeface="ＭＳ Ｐゴシック" pitchFamily="-65" charset="-128"/>
            </a:endParaRPr>
          </a:p>
          <a:p>
            <a:r>
              <a:rPr lang="en-US" i="1" dirty="0" smtClean="0">
                <a:ea typeface="ＭＳ Ｐゴシック" pitchFamily="-65" charset="-128"/>
              </a:rPr>
              <a:t>…the last 17 people…</a:t>
            </a:r>
          </a:p>
        </p:txBody>
      </p:sp>
      <p:pic>
        <p:nvPicPr>
          <p:cNvPr id="5" name="Picture 4" descr="iStock_000000113594Small.jpg"/>
          <p:cNvPicPr>
            <a:picLocks noChangeAspect="1"/>
          </p:cNvPicPr>
          <p:nvPr/>
        </p:nvPicPr>
        <p:blipFill>
          <a:blip r:embed="rId3"/>
          <a:stretch>
            <a:fillRect/>
          </a:stretch>
        </p:blipFill>
        <p:spPr>
          <a:xfrm>
            <a:off x="4529866" y="1928802"/>
            <a:ext cx="4614166" cy="3311144"/>
          </a:xfrm>
          <a:prstGeom prst="rect">
            <a:avLst/>
          </a:prstGeom>
        </p:spPr>
      </p:pic>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4114801"/>
            <a:ext cx="8348625" cy="1217612"/>
          </a:xfrm>
        </p:spPr>
        <p:txBody>
          <a:bodyPr/>
          <a:lstStyle/>
          <a:p>
            <a:r>
              <a:rPr lang="en-US" sz="4400" dirty="0" smtClean="0"/>
              <a:t>Principles and Practices: Top Ten </a:t>
            </a:r>
            <a:endParaRPr lang="en-US" sz="4400" dirty="0"/>
          </a:p>
        </p:txBody>
      </p:sp>
      <p:pic>
        <p:nvPicPr>
          <p:cNvPr id="4" name="Picture 3" descr="732350_14800293.jpg"/>
          <p:cNvPicPr>
            <a:picLocks noChangeAspect="1"/>
          </p:cNvPicPr>
          <p:nvPr/>
        </p:nvPicPr>
        <p:blipFill>
          <a:blip r:embed="rId3"/>
          <a:stretch>
            <a:fillRect/>
          </a:stretch>
        </p:blipFill>
        <p:spPr>
          <a:xfrm>
            <a:off x="3657600" y="0"/>
            <a:ext cx="5486400" cy="4114800"/>
          </a:xfrm>
          <a:prstGeom prst="rect">
            <a:avLst/>
          </a:prstGeom>
        </p:spPr>
      </p:pic>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 name="Title 1"/>
          <p:cNvSpPr>
            <a:spLocks noGrp="1"/>
          </p:cNvSpPr>
          <p:nvPr>
            <p:ph type="title"/>
          </p:nvPr>
        </p:nvSpPr>
        <p:spPr>
          <a:xfrm>
            <a:off x="533400" y="915997"/>
            <a:ext cx="8229600" cy="457200"/>
          </a:xfrm>
        </p:spPr>
        <p:txBody>
          <a:bodyPr/>
          <a:lstStyle/>
          <a:p>
            <a:r>
              <a:rPr lang="en-US" dirty="0" smtClean="0"/>
              <a:t>The Trust Top Ten</a:t>
            </a:r>
            <a:endParaRPr lang="en-US" dirty="0"/>
          </a:p>
        </p:txBody>
      </p:sp>
      <p:sp>
        <p:nvSpPr>
          <p:cNvPr id="6" name="Text Placeholder 2"/>
          <p:cNvSpPr>
            <a:spLocks noGrp="1"/>
          </p:cNvSpPr>
          <p:nvPr>
            <p:ph type="body" sz="quarter" idx="13"/>
          </p:nvPr>
        </p:nvSpPr>
        <p:spPr>
          <a:xfrm>
            <a:off x="533400" y="1373197"/>
            <a:ext cx="8229600" cy="304800"/>
          </a:xfrm>
        </p:spPr>
        <p:txBody>
          <a:bodyPr/>
          <a:lstStyle/>
          <a:p>
            <a:r>
              <a:rPr lang="en-US" dirty="0" smtClean="0"/>
              <a:t>The big Picture</a:t>
            </a:r>
            <a:endParaRPr lang="en-US" dirty="0"/>
          </a:p>
        </p:txBody>
      </p:sp>
      <p:sp>
        <p:nvSpPr>
          <p:cNvPr id="7" name="Rectangle 6"/>
          <p:cNvSpPr/>
          <p:nvPr/>
        </p:nvSpPr>
        <p:spPr>
          <a:xfrm>
            <a:off x="214282" y="2227490"/>
            <a:ext cx="4143404" cy="2390398"/>
          </a:xfrm>
          <a:prstGeom prst="rect">
            <a:avLst/>
          </a:prstGeom>
        </p:spPr>
        <p:txBody>
          <a:bodyPr wrap="square">
            <a:spAutoFit/>
          </a:bodyPr>
          <a:lstStyle/>
          <a:p>
            <a:pPr marL="457200" indent="-457200">
              <a:spcBef>
                <a:spcPts val="650"/>
              </a:spcBef>
              <a:buFontTx/>
              <a:buAutoNum type="arabicPeriod"/>
            </a:pPr>
            <a:r>
              <a:rPr lang="en-US" dirty="0" smtClean="0">
                <a:solidFill>
                  <a:schemeClr val="bg1"/>
                </a:solidFill>
                <a:ea typeface="Arial" charset="0"/>
                <a:cs typeface="Arial" charset="0"/>
              </a:rPr>
              <a:t>Cultivate an attitude of curiosity</a:t>
            </a:r>
          </a:p>
          <a:p>
            <a:pPr marL="457200" indent="-457200">
              <a:spcBef>
                <a:spcPts val="650"/>
              </a:spcBef>
              <a:buFontTx/>
              <a:buAutoNum type="arabicPeriod"/>
            </a:pPr>
            <a:r>
              <a:rPr lang="en-US" dirty="0" smtClean="0">
                <a:solidFill>
                  <a:schemeClr val="bg1"/>
                </a:solidFill>
                <a:ea typeface="Arial" charset="0"/>
                <a:cs typeface="Arial" charset="0"/>
              </a:rPr>
              <a:t>Think out loud</a:t>
            </a:r>
          </a:p>
          <a:p>
            <a:pPr marL="457200" indent="-457200">
              <a:spcBef>
                <a:spcPts val="650"/>
              </a:spcBef>
              <a:buFontTx/>
              <a:buAutoNum type="arabicPeriod"/>
            </a:pPr>
            <a:r>
              <a:rPr lang="en-US" dirty="0" smtClean="0">
                <a:solidFill>
                  <a:schemeClr val="bg1"/>
                </a:solidFill>
                <a:ea typeface="Arial" charset="0"/>
                <a:cs typeface="Arial" charset="0"/>
              </a:rPr>
              <a:t>Make listening a gift</a:t>
            </a:r>
          </a:p>
          <a:p>
            <a:pPr marL="457200" indent="-457200">
              <a:spcBef>
                <a:spcPts val="650"/>
              </a:spcBef>
              <a:buFontTx/>
              <a:buAutoNum type="arabicPeriod"/>
            </a:pPr>
            <a:r>
              <a:rPr lang="en-US" dirty="0" smtClean="0">
                <a:solidFill>
                  <a:schemeClr val="bg1"/>
                </a:solidFill>
                <a:ea typeface="Arial" charset="0"/>
                <a:cs typeface="Arial" charset="0"/>
              </a:rPr>
              <a:t>Write your next proposal with the client </a:t>
            </a:r>
          </a:p>
          <a:p>
            <a:pPr marL="457200" indent="-457200">
              <a:spcBef>
                <a:spcPts val="650"/>
              </a:spcBef>
              <a:buFontTx/>
              <a:buAutoNum type="arabicPeriod"/>
            </a:pPr>
            <a:r>
              <a:rPr lang="en-US" dirty="0" smtClean="0">
                <a:solidFill>
                  <a:schemeClr val="bg1"/>
                </a:solidFill>
                <a:ea typeface="Arial" charset="0"/>
                <a:cs typeface="Arial" charset="0"/>
              </a:rPr>
              <a:t>Be yourself—everyone else is taken</a:t>
            </a:r>
          </a:p>
        </p:txBody>
      </p:sp>
      <p:sp>
        <p:nvSpPr>
          <p:cNvPr id="8" name="Rectangle 7"/>
          <p:cNvSpPr/>
          <p:nvPr/>
        </p:nvSpPr>
        <p:spPr>
          <a:xfrm>
            <a:off x="4929190" y="2243471"/>
            <a:ext cx="4143404" cy="2757165"/>
          </a:xfrm>
          <a:prstGeom prst="rect">
            <a:avLst/>
          </a:prstGeom>
        </p:spPr>
        <p:txBody>
          <a:bodyPr wrap="square">
            <a:spAutoFit/>
          </a:bodyPr>
          <a:lstStyle/>
          <a:p>
            <a:pPr marL="457200" indent="-457200">
              <a:spcBef>
                <a:spcPts val="650"/>
              </a:spcBef>
              <a:buFont typeface="+mj-lt"/>
              <a:buAutoNum type="arabicPeriod" startAt="6"/>
            </a:pPr>
            <a:r>
              <a:rPr lang="en-US" dirty="0" smtClean="0">
                <a:solidFill>
                  <a:schemeClr val="bg1"/>
                </a:solidFill>
                <a:ea typeface="Arial" charset="0"/>
                <a:cs typeface="Arial" charset="0"/>
              </a:rPr>
              <a:t>Sell by doing, don’t sell by telling</a:t>
            </a:r>
          </a:p>
          <a:p>
            <a:pPr marL="457200" indent="-457200">
              <a:spcBef>
                <a:spcPts val="650"/>
              </a:spcBef>
              <a:buFont typeface="+mj-lt"/>
              <a:buAutoNum type="arabicPeriod" startAt="6"/>
            </a:pPr>
            <a:r>
              <a:rPr lang="en-US" dirty="0" smtClean="0">
                <a:solidFill>
                  <a:schemeClr val="bg1"/>
                </a:solidFill>
                <a:ea typeface="Arial" charset="0"/>
                <a:cs typeface="Arial" charset="0"/>
              </a:rPr>
              <a:t>“Let me be a channel”</a:t>
            </a:r>
          </a:p>
          <a:p>
            <a:pPr marL="457200" indent="-457200">
              <a:spcBef>
                <a:spcPts val="650"/>
              </a:spcBef>
              <a:buFont typeface="+mj-lt"/>
              <a:buAutoNum type="arabicPeriod" startAt="6"/>
            </a:pPr>
            <a:r>
              <a:rPr lang="en-US" dirty="0" smtClean="0">
                <a:solidFill>
                  <a:schemeClr val="bg1"/>
                </a:solidFill>
                <a:ea typeface="Arial" charset="0"/>
                <a:cs typeface="Arial" charset="0"/>
              </a:rPr>
              <a:t>When they’re angry—it’s not about you</a:t>
            </a:r>
          </a:p>
          <a:p>
            <a:pPr marL="457200" indent="-457200">
              <a:spcBef>
                <a:spcPts val="650"/>
              </a:spcBef>
              <a:buFont typeface="+mj-lt"/>
              <a:buAutoNum type="arabicPeriod" startAt="6"/>
            </a:pPr>
            <a:r>
              <a:rPr lang="en-US" dirty="0" smtClean="0">
                <a:solidFill>
                  <a:schemeClr val="bg1"/>
                </a:solidFill>
                <a:ea typeface="Arial" charset="0"/>
                <a:cs typeface="Arial" charset="0"/>
              </a:rPr>
              <a:t>Acknowledge calls unbelievably fast</a:t>
            </a:r>
          </a:p>
          <a:p>
            <a:pPr marL="457200" indent="-457200">
              <a:spcBef>
                <a:spcPts val="650"/>
              </a:spcBef>
              <a:buFont typeface="+mj-lt"/>
              <a:buAutoNum type="arabicPeriod" startAt="6"/>
            </a:pPr>
            <a:r>
              <a:rPr lang="en-US" dirty="0" smtClean="0">
                <a:solidFill>
                  <a:schemeClr val="bg1"/>
                </a:solidFill>
                <a:ea typeface="Arial" charset="0"/>
                <a:cs typeface="Arial" charset="0"/>
              </a:rPr>
              <a:t>Talk &lt; 60 – 120 seconds</a:t>
            </a:r>
          </a:p>
          <a:p>
            <a:pPr marL="457200" indent="-457200">
              <a:spcBef>
                <a:spcPts val="650"/>
              </a:spcBef>
              <a:buFont typeface="+mj-lt"/>
              <a:buAutoNum type="arabicPeriod" startAt="6"/>
            </a:pPr>
            <a:r>
              <a:rPr lang="en-US" dirty="0" smtClean="0">
                <a:solidFill>
                  <a:schemeClr val="bg1"/>
                </a:solidFill>
                <a:ea typeface="Arial" charset="0"/>
                <a:cs typeface="Arial" charset="0"/>
              </a:rPr>
              <a:t>Raise the bandwidth</a:t>
            </a:r>
            <a:endParaRPr lang="en-US" dirty="0">
              <a:solidFill>
                <a:schemeClr val="bg1"/>
              </a:solidFill>
              <a:ea typeface="Arial" charset="0"/>
              <a:cs typeface="Arial"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xEl>
                                              <p:pRg st="5" end="5"/>
                                            </p:txEl>
                                          </p:spTgt>
                                        </p:tgtEl>
                                        <p:attrNameLst>
                                          <p:attrName>style.visibility</p:attrName>
                                        </p:attrNameLst>
                                      </p:cBhvr>
                                      <p:to>
                                        <p:strVal val="visible"/>
                                      </p:to>
                                    </p:set>
                                    <p:animEffect transition="in" filter="fade">
                                      <p:cBhvr>
                                        <p:cTn id="7" dur="2000"/>
                                        <p:tgtEl>
                                          <p:spTgt spid="8">
                                            <p:txEl>
                                              <p:pRg st="5" end="5"/>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8">
                                            <p:txEl>
                                              <p:pRg st="4" end="4"/>
                                            </p:txEl>
                                          </p:spTgt>
                                        </p:tgtEl>
                                        <p:attrNameLst>
                                          <p:attrName>style.visibility</p:attrName>
                                        </p:attrNameLst>
                                      </p:cBhvr>
                                      <p:to>
                                        <p:strVal val="visible"/>
                                      </p:to>
                                    </p:set>
                                    <p:animEffect transition="in" filter="fade">
                                      <p:cBhvr>
                                        <p:cTn id="12" dur="2000"/>
                                        <p:tgtEl>
                                          <p:spTgt spid="8">
                                            <p:txEl>
                                              <p:pRg st="4" end="4"/>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8">
                                            <p:txEl>
                                              <p:pRg st="3" end="3"/>
                                            </p:txEl>
                                          </p:spTgt>
                                        </p:tgtEl>
                                        <p:attrNameLst>
                                          <p:attrName>style.visibility</p:attrName>
                                        </p:attrNameLst>
                                      </p:cBhvr>
                                      <p:to>
                                        <p:strVal val="visible"/>
                                      </p:to>
                                    </p:set>
                                    <p:animEffect transition="in" filter="fade">
                                      <p:cBhvr>
                                        <p:cTn id="17" dur="2000"/>
                                        <p:tgtEl>
                                          <p:spTgt spid="8">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8">
                                            <p:txEl>
                                              <p:pRg st="2" end="2"/>
                                            </p:txEl>
                                          </p:spTgt>
                                        </p:tgtEl>
                                        <p:attrNameLst>
                                          <p:attrName>style.visibility</p:attrName>
                                        </p:attrNameLst>
                                      </p:cBhvr>
                                      <p:to>
                                        <p:strVal val="visible"/>
                                      </p:to>
                                    </p:set>
                                    <p:animEffect transition="in" filter="fade">
                                      <p:cBhvr>
                                        <p:cTn id="22" dur="2000"/>
                                        <p:tgtEl>
                                          <p:spTgt spid="8">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8">
                                            <p:txEl>
                                              <p:pRg st="1" end="1"/>
                                            </p:txEl>
                                          </p:spTgt>
                                        </p:tgtEl>
                                        <p:attrNameLst>
                                          <p:attrName>style.visibility</p:attrName>
                                        </p:attrNameLst>
                                      </p:cBhvr>
                                      <p:to>
                                        <p:strVal val="visible"/>
                                      </p:to>
                                    </p:set>
                                    <p:animEffect transition="in" filter="fade">
                                      <p:cBhvr>
                                        <p:cTn id="27" dur="2000"/>
                                        <p:tgtEl>
                                          <p:spTgt spid="8">
                                            <p:txEl>
                                              <p:pRg st="1" end="1"/>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8">
                                            <p:txEl>
                                              <p:pRg st="0" end="0"/>
                                            </p:txEl>
                                          </p:spTgt>
                                        </p:tgtEl>
                                        <p:attrNameLst>
                                          <p:attrName>style.visibility</p:attrName>
                                        </p:attrNameLst>
                                      </p:cBhvr>
                                      <p:to>
                                        <p:strVal val="visible"/>
                                      </p:to>
                                    </p:set>
                                    <p:animEffect transition="in" filter="fade">
                                      <p:cBhvr>
                                        <p:cTn id="32" dur="2000"/>
                                        <p:tgtEl>
                                          <p:spTgt spid="8">
                                            <p:txEl>
                                              <p:pRg st="0" end="0"/>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7">
                                            <p:txEl>
                                              <p:pRg st="4" end="4"/>
                                            </p:txEl>
                                          </p:spTgt>
                                        </p:tgtEl>
                                        <p:attrNameLst>
                                          <p:attrName>style.visibility</p:attrName>
                                        </p:attrNameLst>
                                      </p:cBhvr>
                                      <p:to>
                                        <p:strVal val="visible"/>
                                      </p:to>
                                    </p:set>
                                    <p:animEffect transition="in" filter="fade">
                                      <p:cBhvr>
                                        <p:cTn id="37" dur="2000"/>
                                        <p:tgtEl>
                                          <p:spTgt spid="7">
                                            <p:txEl>
                                              <p:pRg st="4" end="4"/>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7">
                                            <p:txEl>
                                              <p:pRg st="3" end="3"/>
                                            </p:txEl>
                                          </p:spTgt>
                                        </p:tgtEl>
                                        <p:attrNameLst>
                                          <p:attrName>style.visibility</p:attrName>
                                        </p:attrNameLst>
                                      </p:cBhvr>
                                      <p:to>
                                        <p:strVal val="visible"/>
                                      </p:to>
                                    </p:set>
                                    <p:animEffect transition="in" filter="fade">
                                      <p:cBhvr>
                                        <p:cTn id="42" dur="2000"/>
                                        <p:tgtEl>
                                          <p:spTgt spid="7">
                                            <p:txEl>
                                              <p:pRg st="3" end="3"/>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7">
                                            <p:txEl>
                                              <p:pRg st="2" end="2"/>
                                            </p:txEl>
                                          </p:spTgt>
                                        </p:tgtEl>
                                        <p:attrNameLst>
                                          <p:attrName>style.visibility</p:attrName>
                                        </p:attrNameLst>
                                      </p:cBhvr>
                                      <p:to>
                                        <p:strVal val="visible"/>
                                      </p:to>
                                    </p:set>
                                    <p:animEffect transition="in" filter="fade">
                                      <p:cBhvr>
                                        <p:cTn id="47" dur="2000"/>
                                        <p:tgtEl>
                                          <p:spTgt spid="7">
                                            <p:txEl>
                                              <p:pRg st="2" end="2"/>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grpId="0" nodeType="clickEffect">
                                  <p:stCondLst>
                                    <p:cond delay="0"/>
                                  </p:stCondLst>
                                  <p:childTnLst>
                                    <p:set>
                                      <p:cBhvr>
                                        <p:cTn id="51" dur="1" fill="hold">
                                          <p:stCondLst>
                                            <p:cond delay="0"/>
                                          </p:stCondLst>
                                        </p:cTn>
                                        <p:tgtEl>
                                          <p:spTgt spid="7">
                                            <p:txEl>
                                              <p:pRg st="1" end="1"/>
                                            </p:txEl>
                                          </p:spTgt>
                                        </p:tgtEl>
                                        <p:attrNameLst>
                                          <p:attrName>style.visibility</p:attrName>
                                        </p:attrNameLst>
                                      </p:cBhvr>
                                      <p:to>
                                        <p:strVal val="visible"/>
                                      </p:to>
                                    </p:set>
                                    <p:animEffect transition="in" filter="fade">
                                      <p:cBhvr>
                                        <p:cTn id="52" dur="2000"/>
                                        <p:tgtEl>
                                          <p:spTgt spid="7">
                                            <p:txEl>
                                              <p:pRg st="1" end="1"/>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grpId="0" nodeType="clickEffect">
                                  <p:stCondLst>
                                    <p:cond delay="0"/>
                                  </p:stCondLst>
                                  <p:childTnLst>
                                    <p:set>
                                      <p:cBhvr>
                                        <p:cTn id="56" dur="1" fill="hold">
                                          <p:stCondLst>
                                            <p:cond delay="0"/>
                                          </p:stCondLst>
                                        </p:cTn>
                                        <p:tgtEl>
                                          <p:spTgt spid="7">
                                            <p:txEl>
                                              <p:pRg st="0" end="0"/>
                                            </p:txEl>
                                          </p:spTgt>
                                        </p:tgtEl>
                                        <p:attrNameLst>
                                          <p:attrName>style.visibility</p:attrName>
                                        </p:attrNameLst>
                                      </p:cBhvr>
                                      <p:to>
                                        <p:strVal val="visible"/>
                                      </p:to>
                                    </p:set>
                                    <p:animEffect transition="in" filter="fade">
                                      <p:cBhvr>
                                        <p:cTn id="57" dur="2000"/>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rev="1"/>
      <p:bldP spid="8" grpId="0" build="p" rev="1"/>
    </p:bldLst>
  </p:timing>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fontScale="90000"/>
          </a:bodyPr>
          <a:lstStyle/>
          <a:p>
            <a:r>
              <a:rPr lang="en-US" dirty="0" smtClean="0"/>
              <a:t>Trust, Influence and Selling</a:t>
            </a:r>
            <a:endParaRPr lang="en-US" dirty="0"/>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 name="Title 1"/>
          <p:cNvSpPr>
            <a:spLocks noGrp="1"/>
          </p:cNvSpPr>
          <p:nvPr>
            <p:ph type="title"/>
          </p:nvPr>
        </p:nvSpPr>
        <p:spPr/>
        <p:txBody>
          <a:bodyPr/>
          <a:lstStyle/>
          <a:p>
            <a:r>
              <a:rPr lang="en-US" dirty="0" smtClean="0"/>
              <a:t>Being Trusted Advisors</a:t>
            </a:r>
            <a:endParaRPr lang="en-US" dirty="0"/>
          </a:p>
        </p:txBody>
      </p:sp>
      <p:sp>
        <p:nvSpPr>
          <p:cNvPr id="4" name="Text Placeholder 3"/>
          <p:cNvSpPr>
            <a:spLocks noGrp="1"/>
          </p:cNvSpPr>
          <p:nvPr>
            <p:ph type="body" sz="quarter" idx="13"/>
          </p:nvPr>
        </p:nvSpPr>
        <p:spPr/>
        <p:txBody>
          <a:bodyPr/>
          <a:lstStyle/>
          <a:p>
            <a:r>
              <a:rPr lang="en-US" dirty="0" smtClean="0"/>
              <a:t>The t-shirt version</a:t>
            </a:r>
            <a:endParaRPr lang="en-US" dirty="0"/>
          </a:p>
        </p:txBody>
      </p:sp>
      <p:sp>
        <p:nvSpPr>
          <p:cNvPr id="6" name="Content Placeholder 3"/>
          <p:cNvSpPr>
            <a:spLocks noGrp="1"/>
          </p:cNvSpPr>
          <p:nvPr>
            <p:ph sz="quarter" idx="14"/>
          </p:nvPr>
        </p:nvSpPr>
        <p:spPr/>
        <p:txBody>
          <a:bodyPr>
            <a:normAutofit lnSpcReduction="10000"/>
          </a:bodyPr>
          <a:lstStyle/>
          <a:p>
            <a:pPr>
              <a:lnSpc>
                <a:spcPct val="200000"/>
              </a:lnSpc>
            </a:pPr>
            <a:r>
              <a:rPr lang="en-US" dirty="0" smtClean="0"/>
              <a:t>People vastly </a:t>
            </a:r>
            <a:r>
              <a:rPr lang="en-US" dirty="0" smtClean="0">
                <a:solidFill>
                  <a:srgbClr val="252422"/>
                </a:solidFill>
              </a:rPr>
              <a:t>prefer</a:t>
            </a:r>
            <a:r>
              <a:rPr lang="en-US" dirty="0" smtClean="0"/>
              <a:t> to get what they need from people they </a:t>
            </a:r>
            <a:r>
              <a:rPr lang="en-US" dirty="0" smtClean="0">
                <a:solidFill>
                  <a:srgbClr val="252422"/>
                </a:solidFill>
              </a:rPr>
              <a:t>trust</a:t>
            </a:r>
            <a:r>
              <a:rPr lang="en-US" dirty="0" smtClean="0"/>
              <a:t> – people who </a:t>
            </a:r>
            <a:r>
              <a:rPr lang="en-US" dirty="0" smtClean="0">
                <a:solidFill>
                  <a:srgbClr val="252422"/>
                </a:solidFill>
              </a:rPr>
              <a:t>care</a:t>
            </a:r>
            <a:r>
              <a:rPr lang="en-US" dirty="0" smtClean="0"/>
              <a:t>, and who show it by </a:t>
            </a:r>
            <a:r>
              <a:rPr lang="en-US" dirty="0" smtClean="0">
                <a:solidFill>
                  <a:srgbClr val="252422"/>
                </a:solidFill>
              </a:rPr>
              <a:t>paying attention.</a:t>
            </a:r>
          </a:p>
          <a:p>
            <a:endParaRPr lang="en-US" dirty="0"/>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0" y="4114801"/>
            <a:ext cx="9143999" cy="1217612"/>
          </a:xfrm>
        </p:spPr>
        <p:txBody>
          <a:bodyPr/>
          <a:lstStyle/>
          <a:p>
            <a:pPr algn="ctr"/>
            <a:r>
              <a:rPr lang="en-US" dirty="0" smtClean="0"/>
              <a:t>Being a Trusted Advisor</a:t>
            </a:r>
            <a:endParaRPr lang="en-US" dirty="0"/>
          </a:p>
        </p:txBody>
      </p:sp>
      <p:sp>
        <p:nvSpPr>
          <p:cNvPr id="7" name="TextBox 6"/>
          <p:cNvSpPr txBox="1"/>
          <p:nvPr/>
        </p:nvSpPr>
        <p:spPr>
          <a:xfrm>
            <a:off x="152399" y="304800"/>
            <a:ext cx="8991600" cy="2985433"/>
          </a:xfrm>
          <a:prstGeom prst="rect">
            <a:avLst/>
          </a:prstGeom>
          <a:noFill/>
        </p:spPr>
        <p:txBody>
          <a:bodyPr wrap="square" rtlCol="0">
            <a:spAutoFit/>
          </a:bodyPr>
          <a:lstStyle/>
          <a:p>
            <a:pPr algn="ctr"/>
            <a:r>
              <a:rPr lang="en-US" sz="3600" dirty="0" smtClean="0">
                <a:solidFill>
                  <a:schemeClr val="bg2"/>
                </a:solidFill>
              </a:rPr>
              <a:t>Copies of slides</a:t>
            </a:r>
          </a:p>
          <a:p>
            <a:pPr algn="ctr"/>
            <a:r>
              <a:rPr lang="en-US" sz="3600" dirty="0" smtClean="0">
                <a:solidFill>
                  <a:schemeClr val="bg2"/>
                </a:solidFill>
              </a:rPr>
              <a:t>Links to articles</a:t>
            </a:r>
          </a:p>
          <a:p>
            <a:pPr algn="ctr"/>
            <a:r>
              <a:rPr lang="en-US" sz="3600" i="1" dirty="0" smtClean="0">
                <a:solidFill>
                  <a:schemeClr val="bg2"/>
                </a:solidFill>
              </a:rPr>
              <a:t>Trust Matters </a:t>
            </a:r>
            <a:r>
              <a:rPr lang="en-US" sz="3600" dirty="0" smtClean="0">
                <a:solidFill>
                  <a:schemeClr val="bg2"/>
                </a:solidFill>
              </a:rPr>
              <a:t>blog </a:t>
            </a:r>
          </a:p>
          <a:p>
            <a:endParaRPr lang="en-US" sz="4400" dirty="0" smtClean="0">
              <a:solidFill>
                <a:schemeClr val="bg2"/>
              </a:solidFill>
            </a:endParaRPr>
          </a:p>
          <a:p>
            <a:r>
              <a:rPr lang="en-US" sz="3600" dirty="0" smtClean="0"/>
              <a:t>       </a:t>
            </a:r>
            <a:r>
              <a:rPr lang="en-US" sz="3600" dirty="0" err="1" smtClean="0"/>
              <a:t>www.trustedadvisor.com</a:t>
            </a:r>
            <a:r>
              <a:rPr lang="en-US" sz="3600" dirty="0" err="1" smtClean="0"/>
              <a:t>/sobel</a:t>
            </a:r>
            <a:r>
              <a:rPr lang="en-US" sz="3600" dirty="0" smtClean="0"/>
              <a:t>  </a:t>
            </a:r>
            <a:endParaRPr lang="en-US" sz="3600" dirty="0"/>
          </a:p>
        </p:txBody>
      </p:sp>
      <p:pic>
        <p:nvPicPr>
          <p:cNvPr id="4" name="Picture 3"/>
          <p:cNvPicPr>
            <a:picLocks noChangeAspect="1"/>
          </p:cNvPicPr>
          <p:nvPr/>
        </p:nvPicPr>
        <p:blipFill>
          <a:blip r:embed="rId3"/>
          <a:srcRect t="12000" b="12000"/>
          <a:stretch>
            <a:fillRect/>
          </a:stretch>
        </p:blipFill>
        <p:spPr>
          <a:xfrm>
            <a:off x="7543801" y="5486400"/>
            <a:ext cx="1524000" cy="260281"/>
          </a:xfrm>
          <a:prstGeom prst="rect">
            <a:avLst/>
          </a:prstGeom>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0" y="4114801"/>
            <a:ext cx="9143999" cy="1217612"/>
          </a:xfrm>
        </p:spPr>
        <p:txBody>
          <a:bodyPr/>
          <a:lstStyle/>
          <a:p>
            <a:pPr algn="ctr"/>
            <a:endParaRPr lang="en-US" sz="5400" dirty="0"/>
          </a:p>
        </p:txBody>
      </p:sp>
      <p:sp>
        <p:nvSpPr>
          <p:cNvPr id="7" name="TextBox 6"/>
          <p:cNvSpPr txBox="1"/>
          <p:nvPr/>
        </p:nvSpPr>
        <p:spPr>
          <a:xfrm>
            <a:off x="71406" y="304800"/>
            <a:ext cx="8991600" cy="3539430"/>
          </a:xfrm>
          <a:prstGeom prst="rect">
            <a:avLst/>
          </a:prstGeom>
          <a:noFill/>
        </p:spPr>
        <p:txBody>
          <a:bodyPr wrap="square" rtlCol="0">
            <a:spAutoFit/>
          </a:bodyPr>
          <a:lstStyle/>
          <a:p>
            <a:pPr algn="ctr"/>
            <a:r>
              <a:rPr lang="en-US" sz="3600" dirty="0" smtClean="0">
                <a:solidFill>
                  <a:schemeClr val="bg2"/>
                </a:solidFill>
              </a:rPr>
              <a:t>Copies of slides</a:t>
            </a:r>
          </a:p>
          <a:p>
            <a:pPr algn="ctr"/>
            <a:r>
              <a:rPr lang="en-US" sz="3600" dirty="0" smtClean="0">
                <a:solidFill>
                  <a:schemeClr val="bg2"/>
                </a:solidFill>
              </a:rPr>
              <a:t>Selected material in depth</a:t>
            </a:r>
          </a:p>
          <a:p>
            <a:pPr algn="ctr"/>
            <a:r>
              <a:rPr lang="en-US" sz="3600" i="1" dirty="0" smtClean="0">
                <a:solidFill>
                  <a:schemeClr val="bg2"/>
                </a:solidFill>
              </a:rPr>
              <a:t>Trust Matters </a:t>
            </a:r>
            <a:r>
              <a:rPr lang="en-US" sz="3600" dirty="0" smtClean="0">
                <a:solidFill>
                  <a:schemeClr val="bg2"/>
                </a:solidFill>
              </a:rPr>
              <a:t>blog </a:t>
            </a:r>
          </a:p>
          <a:p>
            <a:pPr algn="ctr"/>
            <a:r>
              <a:rPr lang="en-US" sz="3600" dirty="0" err="1" smtClean="0">
                <a:solidFill>
                  <a:schemeClr val="tx2"/>
                </a:solidFill>
              </a:rPr>
              <a:t>www.trustedadvisor.com</a:t>
            </a:r>
            <a:r>
              <a:rPr lang="en-US" sz="3600" dirty="0" err="1" smtClean="0">
                <a:solidFill>
                  <a:schemeClr val="tx2"/>
                </a:solidFill>
              </a:rPr>
              <a:t>/sobel</a:t>
            </a:r>
            <a:endParaRPr lang="en-US" sz="3600" dirty="0" smtClean="0">
              <a:solidFill>
                <a:schemeClr val="tx2"/>
              </a:solidFill>
            </a:endParaRPr>
          </a:p>
          <a:p>
            <a:pPr algn="ctr"/>
            <a:endParaRPr lang="en-US" sz="3600" dirty="0" smtClean="0">
              <a:solidFill>
                <a:schemeClr val="bg2"/>
              </a:solidFill>
            </a:endParaRPr>
          </a:p>
          <a:p>
            <a:endParaRPr lang="en-US" sz="4400" dirty="0" smtClean="0">
              <a:solidFill>
                <a:schemeClr val="bg2"/>
              </a:solidFill>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 name="Title 1"/>
          <p:cNvSpPr>
            <a:spLocks noGrp="1"/>
          </p:cNvSpPr>
          <p:nvPr>
            <p:ph type="title"/>
          </p:nvPr>
        </p:nvSpPr>
        <p:spPr/>
        <p:txBody>
          <a:bodyPr/>
          <a:lstStyle/>
          <a:p>
            <a:r>
              <a:rPr lang="en-US" dirty="0" smtClean="0"/>
              <a:t>Defining Trust</a:t>
            </a:r>
            <a:endParaRPr lang="en-US" dirty="0"/>
          </a:p>
        </p:txBody>
      </p:sp>
      <p:pic>
        <p:nvPicPr>
          <p:cNvPr id="8" name="Picture 7" descr="dictionary1.jpg"/>
          <p:cNvPicPr>
            <a:picLocks noChangeAspect="1"/>
          </p:cNvPicPr>
          <p:nvPr/>
        </p:nvPicPr>
        <p:blipFill>
          <a:blip r:embed="rId3"/>
          <a:srcRect/>
          <a:stretch>
            <a:fillRect/>
          </a:stretch>
        </p:blipFill>
        <p:spPr bwMode="auto">
          <a:xfrm>
            <a:off x="2438400" y="1905000"/>
            <a:ext cx="6705600" cy="3382189"/>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 Trust My Dog With My Life –</a:t>
            </a:r>
            <a:endParaRPr lang="en-US" dirty="0"/>
          </a:p>
        </p:txBody>
      </p:sp>
      <p:pic>
        <p:nvPicPr>
          <p:cNvPr id="5" name="Content Placeholder 11" descr="Sammypayingattention.jpg"/>
          <p:cNvPicPr>
            <a:picLocks noGrp="1" noChangeAspect="1"/>
          </p:cNvPicPr>
          <p:nvPr>
            <p:ph sz="quarter" idx="14"/>
          </p:nvPr>
        </p:nvPicPr>
        <p:blipFill>
          <a:blip r:embed="rId2"/>
          <a:srcRect l="24400" r="100"/>
          <a:stretch>
            <a:fillRect/>
          </a:stretch>
        </p:blipFill>
        <p:spPr>
          <a:xfrm>
            <a:off x="4313634" y="2667000"/>
            <a:ext cx="2946491" cy="2590800"/>
          </a:xfrm>
        </p:spPr>
      </p:pic>
      <p:pic>
        <p:nvPicPr>
          <p:cNvPr id="7" name="Picture 6" descr="iStock_000006543096XSmallHamTurkeySandwich.jpg"/>
          <p:cNvPicPr>
            <a:picLocks noChangeAspect="1"/>
          </p:cNvPicPr>
          <p:nvPr/>
        </p:nvPicPr>
        <p:blipFill>
          <a:blip r:embed="rId3"/>
          <a:stretch>
            <a:fillRect/>
          </a:stretch>
        </p:blipFill>
        <p:spPr>
          <a:xfrm>
            <a:off x="1752600" y="1890314"/>
            <a:ext cx="2341075" cy="1553372"/>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0" name="Rounded Rectangle 9"/>
          <p:cNvSpPr/>
          <p:nvPr/>
        </p:nvSpPr>
        <p:spPr>
          <a:xfrm>
            <a:off x="4191000" y="3429000"/>
            <a:ext cx="4724400" cy="461665"/>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5" name="Title 1"/>
          <p:cNvSpPr>
            <a:spLocks noGrp="1"/>
          </p:cNvSpPr>
          <p:nvPr>
            <p:ph type="title"/>
          </p:nvPr>
        </p:nvSpPr>
        <p:spPr/>
        <p:txBody>
          <a:bodyPr/>
          <a:lstStyle/>
          <a:p>
            <a:r>
              <a:rPr lang="en-US" dirty="0" smtClean="0"/>
              <a:t>Manifestations of Trust</a:t>
            </a:r>
            <a:endParaRPr lang="en-US" dirty="0"/>
          </a:p>
        </p:txBody>
      </p:sp>
      <p:sp>
        <p:nvSpPr>
          <p:cNvPr id="4" name="TextBox 3"/>
          <p:cNvSpPr txBox="1"/>
          <p:nvPr/>
        </p:nvSpPr>
        <p:spPr>
          <a:xfrm>
            <a:off x="609600" y="2738735"/>
            <a:ext cx="3200400" cy="707886"/>
          </a:xfrm>
          <a:prstGeom prst="rect">
            <a:avLst/>
          </a:prstGeom>
          <a:noFill/>
        </p:spPr>
        <p:txBody>
          <a:bodyPr wrap="square" rtlCol="0">
            <a:spAutoFit/>
          </a:bodyPr>
          <a:lstStyle/>
          <a:p>
            <a:r>
              <a:rPr lang="en-US" sz="4000" dirty="0" smtClean="0"/>
              <a:t>Trust  =  </a:t>
            </a:r>
            <a:r>
              <a:rPr lang="en-US" sz="4000" dirty="0" smtClean="0">
                <a:latin typeface="Lucida Calligraphy"/>
                <a:cs typeface="Lucida Calligraphy"/>
              </a:rPr>
              <a:t>f  </a:t>
            </a:r>
            <a:r>
              <a:rPr lang="en-US" sz="4000" dirty="0" smtClean="0"/>
              <a:t>     </a:t>
            </a:r>
            <a:endParaRPr lang="en-US" sz="4000" dirty="0"/>
          </a:p>
        </p:txBody>
      </p:sp>
      <p:sp>
        <p:nvSpPr>
          <p:cNvPr id="6" name="TextBox 5"/>
          <p:cNvSpPr txBox="1"/>
          <p:nvPr/>
        </p:nvSpPr>
        <p:spPr>
          <a:xfrm>
            <a:off x="4191000" y="2433935"/>
            <a:ext cx="4495800" cy="461665"/>
          </a:xfrm>
          <a:prstGeom prst="rect">
            <a:avLst/>
          </a:prstGeom>
          <a:noFill/>
        </p:spPr>
        <p:txBody>
          <a:bodyPr wrap="square" rtlCol="0">
            <a:spAutoFit/>
          </a:bodyPr>
          <a:lstStyle/>
          <a:p>
            <a:r>
              <a:rPr lang="en-US" sz="2400" dirty="0" smtClean="0"/>
              <a:t>One who trusts--</a:t>
            </a:r>
            <a:r>
              <a:rPr lang="en-US" sz="2400" i="1" dirty="0" smtClean="0"/>
              <a:t>trusting </a:t>
            </a:r>
            <a:endParaRPr lang="en-US" sz="2400" i="1" dirty="0"/>
          </a:p>
        </p:txBody>
      </p:sp>
      <p:sp>
        <p:nvSpPr>
          <p:cNvPr id="7" name="TextBox 6"/>
          <p:cNvSpPr txBox="1"/>
          <p:nvPr/>
        </p:nvSpPr>
        <p:spPr>
          <a:xfrm>
            <a:off x="4191000" y="3429000"/>
            <a:ext cx="4724400" cy="461665"/>
          </a:xfrm>
          <a:prstGeom prst="rect">
            <a:avLst/>
          </a:prstGeom>
          <a:noFill/>
        </p:spPr>
        <p:txBody>
          <a:bodyPr wrap="square" rtlCol="0">
            <a:spAutoFit/>
          </a:bodyPr>
          <a:lstStyle/>
          <a:p>
            <a:r>
              <a:rPr lang="en-US" sz="2400" dirty="0" smtClean="0"/>
              <a:t>One who’s trusted--</a:t>
            </a:r>
            <a:r>
              <a:rPr lang="en-US" sz="2400" i="1" dirty="0" smtClean="0"/>
              <a:t>trustworthy</a:t>
            </a:r>
            <a:r>
              <a:rPr lang="en-US" sz="2400" dirty="0" smtClean="0"/>
              <a:t> </a:t>
            </a:r>
            <a:endParaRPr lang="en-US" sz="2400" dirty="0"/>
          </a:p>
        </p:txBody>
      </p:sp>
      <p:sp>
        <p:nvSpPr>
          <p:cNvPr id="9" name="TextBox 8"/>
          <p:cNvSpPr txBox="1"/>
          <p:nvPr/>
        </p:nvSpPr>
        <p:spPr>
          <a:xfrm>
            <a:off x="3581400" y="2529006"/>
            <a:ext cx="762000" cy="1200329"/>
          </a:xfrm>
          <a:prstGeom prst="rect">
            <a:avLst/>
          </a:prstGeom>
          <a:noFill/>
        </p:spPr>
        <p:txBody>
          <a:bodyPr wrap="square" rtlCol="0">
            <a:spAutoFit/>
          </a:bodyPr>
          <a:lstStyle/>
          <a:p>
            <a:r>
              <a:rPr lang="en-US" sz="7200" dirty="0" smtClean="0">
                <a:solidFill>
                  <a:schemeClr val="accent1">
                    <a:lumMod val="20000"/>
                    <a:lumOff val="80000"/>
                  </a:schemeClr>
                </a:solidFill>
              </a:rPr>
              <a:t>{</a:t>
            </a:r>
            <a:endParaRPr lang="en-US" sz="7200" dirty="0">
              <a:solidFill>
                <a:schemeClr val="accent1">
                  <a:lumMod val="20000"/>
                  <a:lumOff val="80000"/>
                </a:schemeClr>
              </a:solidFill>
            </a:endParaRPr>
          </a:p>
        </p:txBody>
      </p:sp>
      <p:sp>
        <p:nvSpPr>
          <p:cNvPr id="8" name="TextBox 7"/>
          <p:cNvSpPr txBox="1"/>
          <p:nvPr/>
        </p:nvSpPr>
        <p:spPr>
          <a:xfrm>
            <a:off x="1066800" y="4459069"/>
            <a:ext cx="7620000" cy="646331"/>
          </a:xfrm>
          <a:prstGeom prst="rect">
            <a:avLst/>
          </a:prstGeom>
          <a:noFill/>
        </p:spPr>
        <p:txBody>
          <a:bodyPr wrap="square" rtlCol="0">
            <a:spAutoFit/>
          </a:bodyPr>
          <a:lstStyle/>
          <a:p>
            <a:r>
              <a:rPr lang="en-US" sz="3600" dirty="0" smtClean="0"/>
              <a:t>On which shall we focus today?</a:t>
            </a:r>
            <a:r>
              <a:rPr lang="en-US" sz="3600" dirty="0" smtClean="0">
                <a:latin typeface="Lucida Calligraphy"/>
                <a:cs typeface="Lucida Calligraphy"/>
              </a:rPr>
              <a:t>  </a:t>
            </a:r>
            <a:r>
              <a:rPr lang="en-US" sz="3600" dirty="0" smtClean="0"/>
              <a:t>     </a:t>
            </a:r>
            <a:endParaRPr lang="en-US" sz="36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8" grpId="0"/>
    </p:bldLst>
  </p:timing>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 name="Title 6"/>
          <p:cNvSpPr>
            <a:spLocks noGrp="1"/>
          </p:cNvSpPr>
          <p:nvPr>
            <p:ph type="title"/>
          </p:nvPr>
        </p:nvSpPr>
        <p:spPr/>
        <p:txBody>
          <a:bodyPr/>
          <a:lstStyle/>
          <a:p>
            <a:r>
              <a:rPr lang="en-US" dirty="0"/>
              <a:t>The Trust Equation</a:t>
            </a:r>
          </a:p>
        </p:txBody>
      </p:sp>
      <p:sp>
        <p:nvSpPr>
          <p:cNvPr id="11" name="Text Placeholder 10"/>
          <p:cNvSpPr>
            <a:spLocks noGrp="1"/>
          </p:cNvSpPr>
          <p:nvPr>
            <p:ph type="body" sz="quarter" idx="13"/>
          </p:nvPr>
        </p:nvSpPr>
        <p:spPr/>
        <p:txBody>
          <a:bodyPr/>
          <a:lstStyle/>
          <a:p>
            <a:endParaRPr lang="en-US"/>
          </a:p>
        </p:txBody>
      </p:sp>
      <p:sp>
        <p:nvSpPr>
          <p:cNvPr id="7" name="Content Placeholder 2"/>
          <p:cNvSpPr>
            <a:spLocks noGrp="1"/>
          </p:cNvSpPr>
          <p:nvPr>
            <p:ph sz="quarter" idx="14"/>
          </p:nvPr>
        </p:nvSpPr>
        <p:spPr>
          <a:effectLst>
            <a:outerShdw blurRad="50800" dist="38100" dir="2700000">
              <a:srgbClr val="000000">
                <a:alpha val="43000"/>
              </a:srgbClr>
            </a:outerShdw>
          </a:effectLst>
        </p:spPr>
        <p:txBody>
          <a:bodyPr>
            <a:noAutofit/>
          </a:bodyPr>
          <a:lstStyle/>
          <a:p>
            <a:pPr marL="0" indent="-215900" algn="ctr">
              <a:lnSpc>
                <a:spcPts val="7000"/>
              </a:lnSpc>
              <a:spcAft>
                <a:spcPts val="0"/>
              </a:spcAft>
              <a:buFont typeface="Georgia Bold" charset="0"/>
              <a:buNone/>
              <a:defRPr/>
            </a:pPr>
            <a:r>
              <a:rPr lang="en-US" sz="7200" dirty="0" smtClean="0">
                <a:solidFill>
                  <a:schemeClr val="bg1"/>
                </a:solidFill>
              </a:rPr>
              <a:t>C </a:t>
            </a:r>
            <a:r>
              <a:rPr lang="en-US" sz="7200" baseline="18000" dirty="0">
                <a:solidFill>
                  <a:schemeClr val="bg1"/>
                </a:solidFill>
              </a:rPr>
              <a:t>+</a:t>
            </a:r>
            <a:r>
              <a:rPr lang="en-US" sz="7200" dirty="0">
                <a:solidFill>
                  <a:schemeClr val="bg1"/>
                </a:solidFill>
              </a:rPr>
              <a:t> R </a:t>
            </a:r>
            <a:r>
              <a:rPr lang="en-US" sz="7200" baseline="18000" dirty="0">
                <a:solidFill>
                  <a:schemeClr val="bg1"/>
                </a:solidFill>
              </a:rPr>
              <a:t>+</a:t>
            </a:r>
            <a:r>
              <a:rPr lang="en-US" sz="7200" dirty="0" smtClean="0">
                <a:solidFill>
                  <a:schemeClr val="bg1"/>
                </a:solidFill>
              </a:rPr>
              <a:t> I</a:t>
            </a:r>
          </a:p>
          <a:p>
            <a:pPr marL="0" indent="-215900" algn="ctr">
              <a:lnSpc>
                <a:spcPts val="7000"/>
              </a:lnSpc>
              <a:spcAft>
                <a:spcPts val="0"/>
              </a:spcAft>
              <a:buFont typeface="Georgia Bold" charset="0"/>
              <a:buNone/>
              <a:defRPr/>
            </a:pPr>
            <a:r>
              <a:rPr lang="en-US" sz="7200" dirty="0" smtClean="0">
                <a:solidFill>
                  <a:schemeClr val="bg1"/>
                </a:solidFill>
              </a:rPr>
              <a:t> S</a:t>
            </a:r>
            <a:endParaRPr lang="en-US" sz="7200" dirty="0">
              <a:solidFill>
                <a:schemeClr val="bg1"/>
              </a:solidFill>
            </a:endParaRPr>
          </a:p>
        </p:txBody>
      </p:sp>
      <p:cxnSp>
        <p:nvCxnSpPr>
          <p:cNvPr id="8" name="Straight Connector 7"/>
          <p:cNvCxnSpPr/>
          <p:nvPr/>
        </p:nvCxnSpPr>
        <p:spPr>
          <a:xfrm>
            <a:off x="2895600" y="3276600"/>
            <a:ext cx="3429000" cy="1588"/>
          </a:xfrm>
          <a:prstGeom prst="line">
            <a:avLst/>
          </a:prstGeom>
          <a:ln w="25400" cap="rnd" cmpd="sng" algn="ctr">
            <a:solidFill>
              <a:srgbClr val="FFFFFF"/>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sp>
        <p:nvSpPr>
          <p:cNvPr id="9" name="Rectangular Callout 8"/>
          <p:cNvSpPr/>
          <p:nvPr/>
        </p:nvSpPr>
        <p:spPr>
          <a:xfrm>
            <a:off x="6477000" y="3118029"/>
            <a:ext cx="2438400" cy="1676400"/>
          </a:xfrm>
          <a:prstGeom prst="wedgeRectCallout">
            <a:avLst>
              <a:gd name="adj1" fmla="val -81127"/>
              <a:gd name="adj2" fmla="val 695"/>
            </a:avLst>
          </a:prstGeom>
          <a:gradFill flip="none" rotWithShape="1">
            <a:gsLst>
              <a:gs pos="0">
                <a:schemeClr val="accent1">
                  <a:lumMod val="75000"/>
                </a:schemeClr>
              </a:gs>
              <a:gs pos="99000">
                <a:schemeClr val="accent1"/>
              </a:gs>
            </a:gsLst>
            <a:lin ang="0" scaled="1"/>
            <a:tileRect/>
          </a:gradFill>
          <a:ln w="25400" cap="flat" cmpd="sng" algn="ctr">
            <a:solidFill>
              <a:schemeClr val="lt1"/>
            </a:solidFill>
            <a:prstDash val="solid"/>
            <a:round/>
            <a:headEnd type="none" w="med" len="med"/>
            <a:tailEnd type="none" w="med" len="med"/>
          </a:ln>
          <a:effectLst>
            <a:outerShdw blurRad="40000" dist="20000" dir="5400000" rotWithShape="0">
              <a:srgbClr val="000000">
                <a:alpha val="38000"/>
              </a:srgbClr>
            </a:outerShdw>
          </a:effectLst>
        </p:spPr>
        <p:style>
          <a:lnRef idx="3">
            <a:schemeClr val="lt1"/>
          </a:lnRef>
          <a:fillRef idx="1">
            <a:schemeClr val="accent1"/>
          </a:fillRef>
          <a:effectRef idx="1">
            <a:schemeClr val="accent1"/>
          </a:effectRef>
          <a:fontRef idx="minor">
            <a:schemeClr val="lt1"/>
          </a:fontRef>
        </p:style>
        <p:txBody>
          <a:bodyPr tIns="154800" bIns="108000" rtlCol="0" anchor="t" anchorCtr="0"/>
          <a:lstStyle/>
          <a:p>
            <a:pPr marL="200025" lvl="1" eaLnBrk="0" hangingPunct="0">
              <a:lnSpc>
                <a:spcPts val="2100"/>
              </a:lnSpc>
              <a:buFont typeface="Arial" pitchFamily="-65" charset="0"/>
              <a:buNone/>
            </a:pPr>
            <a:r>
              <a:rPr lang="en-US" sz="1600" b="1" dirty="0">
                <a:solidFill>
                  <a:srgbClr val="FFFFFF"/>
                </a:solidFill>
                <a:ea typeface="Verdana" pitchFamily="-65" charset="0"/>
                <a:cs typeface="Georgia"/>
              </a:rPr>
              <a:t>T   </a:t>
            </a:r>
            <a:r>
              <a:rPr lang="en-US" sz="1600" dirty="0">
                <a:solidFill>
                  <a:srgbClr val="FFFFFF"/>
                </a:solidFill>
                <a:ea typeface="Verdana" pitchFamily="-65" charset="0"/>
                <a:cs typeface="Georgia"/>
              </a:rPr>
              <a:t>trustworthiness</a:t>
            </a:r>
          </a:p>
          <a:p>
            <a:pPr marL="200025" lvl="1" eaLnBrk="0" hangingPunct="0">
              <a:lnSpc>
                <a:spcPts val="2100"/>
              </a:lnSpc>
              <a:buFont typeface="Arial" pitchFamily="-65" charset="0"/>
              <a:buNone/>
            </a:pPr>
            <a:r>
              <a:rPr lang="en-US" sz="1600" b="1" dirty="0">
                <a:solidFill>
                  <a:srgbClr val="FFFFFF"/>
                </a:solidFill>
                <a:ea typeface="Verdana" pitchFamily="-65" charset="0"/>
                <a:cs typeface="Georgia"/>
              </a:rPr>
              <a:t>C</a:t>
            </a:r>
            <a:r>
              <a:rPr lang="en-US" sz="1600" dirty="0">
                <a:solidFill>
                  <a:srgbClr val="FFFFFF"/>
                </a:solidFill>
                <a:ea typeface="Verdana" pitchFamily="-65" charset="0"/>
                <a:cs typeface="Georgia"/>
              </a:rPr>
              <a:t>  credibility</a:t>
            </a:r>
          </a:p>
          <a:p>
            <a:pPr marL="200025" lvl="1" eaLnBrk="0" hangingPunct="0">
              <a:lnSpc>
                <a:spcPts val="2100"/>
              </a:lnSpc>
              <a:buFont typeface="Arial" pitchFamily="-65" charset="0"/>
              <a:buNone/>
            </a:pPr>
            <a:r>
              <a:rPr lang="en-US" sz="1600" b="1" dirty="0">
                <a:solidFill>
                  <a:srgbClr val="FFFFFF"/>
                </a:solidFill>
                <a:ea typeface="Verdana" pitchFamily="-65" charset="0"/>
                <a:cs typeface="Georgia"/>
              </a:rPr>
              <a:t>R</a:t>
            </a:r>
            <a:r>
              <a:rPr lang="en-US" sz="1600" dirty="0">
                <a:solidFill>
                  <a:srgbClr val="FFFFFF"/>
                </a:solidFill>
                <a:ea typeface="Verdana" pitchFamily="-65" charset="0"/>
                <a:cs typeface="Georgia"/>
              </a:rPr>
              <a:t>  reliability</a:t>
            </a:r>
          </a:p>
          <a:p>
            <a:pPr marL="200025" lvl="1" eaLnBrk="0" hangingPunct="0">
              <a:lnSpc>
                <a:spcPts val="2100"/>
              </a:lnSpc>
              <a:buFont typeface="Arial" pitchFamily="-65" charset="0"/>
              <a:buNone/>
            </a:pPr>
            <a:r>
              <a:rPr lang="en-US" sz="1600" b="1" dirty="0">
                <a:solidFill>
                  <a:srgbClr val="FFFFFF"/>
                </a:solidFill>
                <a:ea typeface="Verdana" pitchFamily="-65" charset="0"/>
                <a:cs typeface="Georgia"/>
              </a:rPr>
              <a:t>I</a:t>
            </a:r>
            <a:r>
              <a:rPr lang="en-US" sz="1600" dirty="0">
                <a:solidFill>
                  <a:srgbClr val="FFFFFF"/>
                </a:solidFill>
                <a:ea typeface="Verdana" pitchFamily="-65" charset="0"/>
                <a:cs typeface="Georgia"/>
              </a:rPr>
              <a:t>   intimacy</a:t>
            </a:r>
          </a:p>
          <a:p>
            <a:pPr marL="200025" lvl="1" eaLnBrk="0" hangingPunct="0">
              <a:lnSpc>
                <a:spcPts val="2100"/>
              </a:lnSpc>
              <a:buFont typeface="Arial" pitchFamily="-65" charset="0"/>
              <a:buNone/>
            </a:pPr>
            <a:r>
              <a:rPr lang="en-US" sz="1600" b="1" dirty="0">
                <a:solidFill>
                  <a:srgbClr val="FFFFFF"/>
                </a:solidFill>
                <a:ea typeface="Verdana" pitchFamily="-65" charset="0"/>
                <a:cs typeface="Georgia"/>
              </a:rPr>
              <a:t>S   </a:t>
            </a:r>
            <a:r>
              <a:rPr lang="en-US" sz="1600" dirty="0">
                <a:solidFill>
                  <a:srgbClr val="FFFFFF"/>
                </a:solidFill>
                <a:ea typeface="Verdana" pitchFamily="-65" charset="0"/>
                <a:cs typeface="Georgia"/>
              </a:rPr>
              <a:t>self-orientation</a:t>
            </a:r>
            <a:endParaRPr lang="en-US" sz="3700" dirty="0">
              <a:solidFill>
                <a:srgbClr val="FFFFFF"/>
              </a:solidFill>
              <a:ea typeface="Verdana" pitchFamily="-65" charset="0"/>
              <a:cs typeface="Georgia"/>
            </a:endParaRPr>
          </a:p>
        </p:txBody>
      </p:sp>
      <p:sp>
        <p:nvSpPr>
          <p:cNvPr id="10" name="TextBox 9"/>
          <p:cNvSpPr txBox="1"/>
          <p:nvPr/>
        </p:nvSpPr>
        <p:spPr>
          <a:xfrm>
            <a:off x="802451" y="2755900"/>
            <a:ext cx="1483549" cy="1200329"/>
          </a:xfrm>
          <a:prstGeom prst="rect">
            <a:avLst/>
          </a:prstGeom>
          <a:noFill/>
        </p:spPr>
        <p:txBody>
          <a:bodyPr wrap="none" rtlCol="0">
            <a:spAutoFit/>
          </a:bodyPr>
          <a:lstStyle/>
          <a:p>
            <a:r>
              <a:rPr lang="en-US" sz="7200" b="1" dirty="0" smtClean="0">
                <a:solidFill>
                  <a:schemeClr val="bg1"/>
                </a:solidFill>
                <a:effectLst>
                  <a:outerShdw blurRad="50800" dist="38100" dir="2700000">
                    <a:srgbClr val="000000">
                      <a:alpha val="43000"/>
                    </a:srgbClr>
                  </a:outerShdw>
                </a:effectLst>
              </a:rPr>
              <a:t>T </a:t>
            </a:r>
            <a:r>
              <a:rPr lang="en-US" sz="7200" b="1" baseline="18000" dirty="0" smtClean="0">
                <a:solidFill>
                  <a:schemeClr val="bg1"/>
                </a:solidFill>
                <a:effectLst>
                  <a:outerShdw blurRad="50800" dist="38100" dir="2700000">
                    <a:srgbClr val="000000">
                      <a:alpha val="43000"/>
                    </a:srgbClr>
                  </a:outerShdw>
                </a:effectLst>
              </a:rPr>
              <a:t>=</a:t>
            </a:r>
            <a:endParaRPr lang="en-US" sz="7200" dirty="0">
              <a:effectLst>
                <a:outerShdw blurRad="50800" dist="38100" dir="2700000">
                  <a:srgbClr val="000000">
                    <a:alpha val="43000"/>
                  </a:srgbClr>
                </a:outerShdw>
              </a:effectLst>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Custom 8">
      <a:dk1>
        <a:srgbClr val="FFFFFF"/>
      </a:dk1>
      <a:lt1>
        <a:srgbClr val="FFFFFF"/>
      </a:lt1>
      <a:dk2>
        <a:srgbClr val="FFFFFF"/>
      </a:dk2>
      <a:lt2>
        <a:srgbClr val="252422"/>
      </a:lt2>
      <a:accent1>
        <a:srgbClr val="657171"/>
      </a:accent1>
      <a:accent2>
        <a:srgbClr val="BED4D5"/>
      </a:accent2>
      <a:accent3>
        <a:srgbClr val="D06B25"/>
      </a:accent3>
      <a:accent4>
        <a:srgbClr val="843114"/>
      </a:accent4>
      <a:accent5>
        <a:srgbClr val="4FB1AB"/>
      </a:accent5>
      <a:accent6>
        <a:srgbClr val="7E8438"/>
      </a:accent6>
      <a:hlink>
        <a:srgbClr val="05807B"/>
      </a:hlink>
      <a:folHlink>
        <a:srgbClr val="345151"/>
      </a:folHlink>
    </a:clrScheme>
    <a:fontScheme name="Civic">
      <a:majorFont>
        <a:latin typeface="Georgia"/>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Georgia"/>
        <a:ea typeface=""/>
        <a:cs typeface=""/>
        <a:font script="Jpan" typeface="ＭＳ Ｐ明朝"/>
        <a:font script="Hang" typeface="바탕"/>
        <a:font script="Hans" typeface="方正舒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1_Office Theme">
  <a:themeElements>
    <a:clrScheme name="Custom 8">
      <a:dk1>
        <a:srgbClr val="FFFFFF"/>
      </a:dk1>
      <a:lt1>
        <a:srgbClr val="FFFFFF"/>
      </a:lt1>
      <a:dk2>
        <a:srgbClr val="FFFFFF"/>
      </a:dk2>
      <a:lt2>
        <a:srgbClr val="252422"/>
      </a:lt2>
      <a:accent1>
        <a:srgbClr val="657171"/>
      </a:accent1>
      <a:accent2>
        <a:srgbClr val="BED4D5"/>
      </a:accent2>
      <a:accent3>
        <a:srgbClr val="D06B25"/>
      </a:accent3>
      <a:accent4>
        <a:srgbClr val="843114"/>
      </a:accent4>
      <a:accent5>
        <a:srgbClr val="4FB1AB"/>
      </a:accent5>
      <a:accent6>
        <a:srgbClr val="7E8438"/>
      </a:accent6>
      <a:hlink>
        <a:srgbClr val="05807B"/>
      </a:hlink>
      <a:folHlink>
        <a:srgbClr val="345151"/>
      </a:folHlink>
    </a:clrScheme>
    <a:fontScheme name="Civic">
      <a:majorFont>
        <a:latin typeface="Georgia"/>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Georgia"/>
        <a:ea typeface=""/>
        <a:cs typeface=""/>
        <a:font script="Jpan" typeface="ＭＳ Ｐ明朝"/>
        <a:font script="Hang" typeface="바탕"/>
        <a:font script="Hans" typeface="方正舒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6579</TotalTime>
  <Words>3460</Words>
  <Application>Microsoft Macintosh PowerPoint</Application>
  <PresentationFormat>On-screen Show (4:3)</PresentationFormat>
  <Paragraphs>409</Paragraphs>
  <Slides>41</Slides>
  <Notes>34</Notes>
  <HiddenSlides>0</HiddenSlides>
  <MMClips>0</MMClips>
  <ScaleCrop>false</ScaleCrop>
  <HeadingPairs>
    <vt:vector size="4" baseType="variant">
      <vt:variant>
        <vt:lpstr>Design Template</vt:lpstr>
      </vt:variant>
      <vt:variant>
        <vt:i4>2</vt:i4>
      </vt:variant>
      <vt:variant>
        <vt:lpstr>Slide Titles</vt:lpstr>
      </vt:variant>
      <vt:variant>
        <vt:i4>41</vt:i4>
      </vt:variant>
    </vt:vector>
  </HeadingPairs>
  <TitlesOfParts>
    <vt:vector size="43" baseType="lpstr">
      <vt:lpstr>Office Theme</vt:lpstr>
      <vt:lpstr>1_Office Theme</vt:lpstr>
      <vt:lpstr>Slide 1</vt:lpstr>
      <vt:lpstr>Slide 2</vt:lpstr>
      <vt:lpstr>The Smartest Selling Involves Trust</vt:lpstr>
      <vt:lpstr>Trust, Influence and Selling</vt:lpstr>
      <vt:lpstr>Slide 5</vt:lpstr>
      <vt:lpstr>Defining Trust</vt:lpstr>
      <vt:lpstr>I Trust My Dog With My Life –</vt:lpstr>
      <vt:lpstr>Manifestations of Trust</vt:lpstr>
      <vt:lpstr>The Trust Equation</vt:lpstr>
      <vt:lpstr>Four Factors of Trustworthiness</vt:lpstr>
      <vt:lpstr>Your Personal Trust Quotient </vt:lpstr>
      <vt:lpstr>Slide 12</vt:lpstr>
      <vt:lpstr>What’s Your Guess?</vt:lpstr>
      <vt:lpstr>The Six Trust Temperaments</vt:lpstr>
      <vt:lpstr>Trust, Influence AND Listening </vt:lpstr>
      <vt:lpstr>Influence and Trust</vt:lpstr>
      <vt:lpstr>What We Think About How We Think</vt:lpstr>
      <vt:lpstr>Rational Sales</vt:lpstr>
      <vt:lpstr>Are Ordinary People Rational?</vt:lpstr>
      <vt:lpstr>Are Judges Rational? Your Clients?</vt:lpstr>
      <vt:lpstr>Are Professionals Rational?</vt:lpstr>
      <vt:lpstr>Cialdini on Influence</vt:lpstr>
      <vt:lpstr>The Doctor’s Story</vt:lpstr>
      <vt:lpstr>Slide 24</vt:lpstr>
      <vt:lpstr>Thomas Friedman on Listening</vt:lpstr>
      <vt:lpstr>Gottman on Marriage</vt:lpstr>
      <vt:lpstr>To be Clear:</vt:lpstr>
      <vt:lpstr>Trust, Buying, and Selling</vt:lpstr>
      <vt:lpstr>Defining Trust</vt:lpstr>
      <vt:lpstr>Defining Trust</vt:lpstr>
      <vt:lpstr>The Paradoxes of Trust</vt:lpstr>
      <vt:lpstr>Benefits of Trust in Selling</vt:lpstr>
      <vt:lpstr>The Trust Principles</vt:lpstr>
      <vt:lpstr>Trust Conversation Puzzle</vt:lpstr>
      <vt:lpstr>Trust Creation Process</vt:lpstr>
      <vt:lpstr>Top Two Causes of Breakdown</vt:lpstr>
      <vt:lpstr>The Case of the Law Firm </vt:lpstr>
      <vt:lpstr>Principles and Practices: Top Ten </vt:lpstr>
      <vt:lpstr>The Trust Top Ten</vt:lpstr>
      <vt:lpstr>Being Trusted Advisors</vt:lpstr>
      <vt:lpstr>Being a Trusted Advisor</vt:lpstr>
    </vt:vector>
  </TitlesOfParts>
  <Manager/>
  <Company/>
  <LinksUpToDate>false</LinksUpToDate>
  <SharedDoc>false</SharedDoc>
  <HyperlinkBase/>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subject/>
  <dc:creator>Karine Cossette Barbeau</dc:creator>
  <cp:keywords/>
  <dc:description/>
  <cp:lastModifiedBy>Charles H. Green</cp:lastModifiedBy>
  <cp:revision>246</cp:revision>
  <dcterms:created xsi:type="dcterms:W3CDTF">2010-10-25T20:18:03Z</dcterms:created>
  <dcterms:modified xsi:type="dcterms:W3CDTF">2010-10-25T21:16:43Z</dcterms:modified>
  <cp:category/>
</cp:coreProperties>
</file>